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7" r:id="rId5"/>
    <p:sldId id="268" r:id="rId6"/>
    <p:sldId id="269" r:id="rId7"/>
    <p:sldId id="270" r:id="rId8"/>
    <p:sldId id="271" r:id="rId9"/>
    <p:sldId id="272" r:id="rId10"/>
    <p:sldId id="276" r:id="rId11"/>
    <p:sldId id="281" r:id="rId12"/>
    <p:sldId id="282" r:id="rId13"/>
    <p:sldId id="283" r:id="rId14"/>
    <p:sldId id="284" r:id="rId15"/>
    <p:sldId id="285" r:id="rId16"/>
    <p:sldId id="261" r:id="rId17"/>
    <p:sldId id="262" r:id="rId18"/>
    <p:sldId id="263" r:id="rId19"/>
    <p:sldId id="273" r:id="rId20"/>
    <p:sldId id="274" r:id="rId21"/>
    <p:sldId id="275" r:id="rId22"/>
    <p:sldId id="264" r:id="rId23"/>
    <p:sldId id="265" r:id="rId24"/>
    <p:sldId id="266" r:id="rId25"/>
    <p:sldId id="277" r:id="rId26"/>
    <p:sldId id="278" r:id="rId27"/>
    <p:sldId id="279" r:id="rId28"/>
    <p:sldId id="280" r:id="rId29"/>
    <p:sldId id="286" r:id="rId30"/>
    <p:sldId id="287" r:id="rId31"/>
    <p:sldId id="294" r:id="rId32"/>
    <p:sldId id="295" r:id="rId33"/>
    <p:sldId id="288" r:id="rId34"/>
    <p:sldId id="289" r:id="rId35"/>
    <p:sldId id="290" r:id="rId36"/>
    <p:sldId id="291" r:id="rId37"/>
    <p:sldId id="292" r:id="rId38"/>
    <p:sldId id="293"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22" r:id="rId59"/>
    <p:sldId id="315" r:id="rId60"/>
    <p:sldId id="318" r:id="rId61"/>
    <p:sldId id="319" r:id="rId62"/>
    <p:sldId id="320" r:id="rId63"/>
    <p:sldId id="329" r:id="rId64"/>
    <p:sldId id="317" r:id="rId65"/>
    <p:sldId id="316" r:id="rId66"/>
    <p:sldId id="321" r:id="rId67"/>
    <p:sldId id="323" r:id="rId68"/>
    <p:sldId id="324" r:id="rId69"/>
    <p:sldId id="325" r:id="rId70"/>
    <p:sldId id="326" r:id="rId71"/>
    <p:sldId id="327" r:id="rId72"/>
    <p:sldId id="32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FB2234-34CF-44D4-893E-55E28E1532BC}"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34832C-E6AE-4542-8EFA-6A2B5F7983E6}" type="slidenum">
              <a:rPr lang="en-US" smtClean="0"/>
              <a:t>‹#›</a:t>
            </a:fld>
            <a:endParaRPr lang="en-US"/>
          </a:p>
        </p:txBody>
      </p:sp>
    </p:spTree>
    <p:extLst>
      <p:ext uri="{BB962C8B-B14F-4D97-AF65-F5344CB8AC3E}">
        <p14:creationId xmlns:p14="http://schemas.microsoft.com/office/powerpoint/2010/main" val="629494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FB2234-34CF-44D4-893E-55E28E1532BC}"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34832C-E6AE-4542-8EFA-6A2B5F7983E6}" type="slidenum">
              <a:rPr lang="en-US" smtClean="0"/>
              <a:t>‹#›</a:t>
            </a:fld>
            <a:endParaRPr lang="en-US"/>
          </a:p>
        </p:txBody>
      </p:sp>
    </p:spTree>
    <p:extLst>
      <p:ext uri="{BB962C8B-B14F-4D97-AF65-F5344CB8AC3E}">
        <p14:creationId xmlns:p14="http://schemas.microsoft.com/office/powerpoint/2010/main" val="2590834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FB2234-34CF-44D4-893E-55E28E1532BC}"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34832C-E6AE-4542-8EFA-6A2B5F7983E6}" type="slidenum">
              <a:rPr lang="en-US" smtClean="0"/>
              <a:t>‹#›</a:t>
            </a:fld>
            <a:endParaRPr lang="en-US"/>
          </a:p>
        </p:txBody>
      </p:sp>
    </p:spTree>
    <p:extLst>
      <p:ext uri="{BB962C8B-B14F-4D97-AF65-F5344CB8AC3E}">
        <p14:creationId xmlns:p14="http://schemas.microsoft.com/office/powerpoint/2010/main" val="1696341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FB2234-34CF-44D4-893E-55E28E1532BC}"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34832C-E6AE-4542-8EFA-6A2B5F7983E6}" type="slidenum">
              <a:rPr lang="en-US" smtClean="0"/>
              <a:t>‹#›</a:t>
            </a:fld>
            <a:endParaRPr lang="en-US"/>
          </a:p>
        </p:txBody>
      </p:sp>
    </p:spTree>
    <p:extLst>
      <p:ext uri="{BB962C8B-B14F-4D97-AF65-F5344CB8AC3E}">
        <p14:creationId xmlns:p14="http://schemas.microsoft.com/office/powerpoint/2010/main" val="4066617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FB2234-34CF-44D4-893E-55E28E1532BC}"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34832C-E6AE-4542-8EFA-6A2B5F7983E6}" type="slidenum">
              <a:rPr lang="en-US" smtClean="0"/>
              <a:t>‹#›</a:t>
            </a:fld>
            <a:endParaRPr lang="en-US"/>
          </a:p>
        </p:txBody>
      </p:sp>
    </p:spTree>
    <p:extLst>
      <p:ext uri="{BB962C8B-B14F-4D97-AF65-F5344CB8AC3E}">
        <p14:creationId xmlns:p14="http://schemas.microsoft.com/office/powerpoint/2010/main" val="840619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FB2234-34CF-44D4-893E-55E28E1532BC}"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34832C-E6AE-4542-8EFA-6A2B5F7983E6}" type="slidenum">
              <a:rPr lang="en-US" smtClean="0"/>
              <a:t>‹#›</a:t>
            </a:fld>
            <a:endParaRPr lang="en-US"/>
          </a:p>
        </p:txBody>
      </p:sp>
    </p:spTree>
    <p:extLst>
      <p:ext uri="{BB962C8B-B14F-4D97-AF65-F5344CB8AC3E}">
        <p14:creationId xmlns:p14="http://schemas.microsoft.com/office/powerpoint/2010/main" val="3259762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FB2234-34CF-44D4-893E-55E28E1532BC}" type="datetimeFigureOut">
              <a:rPr lang="en-US" smtClean="0"/>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34832C-E6AE-4542-8EFA-6A2B5F7983E6}" type="slidenum">
              <a:rPr lang="en-US" smtClean="0"/>
              <a:t>‹#›</a:t>
            </a:fld>
            <a:endParaRPr lang="en-US"/>
          </a:p>
        </p:txBody>
      </p:sp>
    </p:spTree>
    <p:extLst>
      <p:ext uri="{BB962C8B-B14F-4D97-AF65-F5344CB8AC3E}">
        <p14:creationId xmlns:p14="http://schemas.microsoft.com/office/powerpoint/2010/main" val="3107376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FB2234-34CF-44D4-893E-55E28E1532BC}" type="datetimeFigureOut">
              <a:rPr lang="en-US" smtClean="0"/>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34832C-E6AE-4542-8EFA-6A2B5F7983E6}" type="slidenum">
              <a:rPr lang="en-US" smtClean="0"/>
              <a:t>‹#›</a:t>
            </a:fld>
            <a:endParaRPr lang="en-US"/>
          </a:p>
        </p:txBody>
      </p:sp>
    </p:spTree>
    <p:extLst>
      <p:ext uri="{BB962C8B-B14F-4D97-AF65-F5344CB8AC3E}">
        <p14:creationId xmlns:p14="http://schemas.microsoft.com/office/powerpoint/2010/main" val="100579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FB2234-34CF-44D4-893E-55E28E1532BC}" type="datetimeFigureOut">
              <a:rPr lang="en-US" smtClean="0"/>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34832C-E6AE-4542-8EFA-6A2B5F7983E6}" type="slidenum">
              <a:rPr lang="en-US" smtClean="0"/>
              <a:t>‹#›</a:t>
            </a:fld>
            <a:endParaRPr lang="en-US"/>
          </a:p>
        </p:txBody>
      </p:sp>
    </p:spTree>
    <p:extLst>
      <p:ext uri="{BB962C8B-B14F-4D97-AF65-F5344CB8AC3E}">
        <p14:creationId xmlns:p14="http://schemas.microsoft.com/office/powerpoint/2010/main" val="286578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FB2234-34CF-44D4-893E-55E28E1532BC}"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34832C-E6AE-4542-8EFA-6A2B5F7983E6}" type="slidenum">
              <a:rPr lang="en-US" smtClean="0"/>
              <a:t>‹#›</a:t>
            </a:fld>
            <a:endParaRPr lang="en-US"/>
          </a:p>
        </p:txBody>
      </p:sp>
    </p:spTree>
    <p:extLst>
      <p:ext uri="{BB962C8B-B14F-4D97-AF65-F5344CB8AC3E}">
        <p14:creationId xmlns:p14="http://schemas.microsoft.com/office/powerpoint/2010/main" val="382170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FB2234-34CF-44D4-893E-55E28E1532BC}"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34832C-E6AE-4542-8EFA-6A2B5F7983E6}" type="slidenum">
              <a:rPr lang="en-US" smtClean="0"/>
              <a:t>‹#›</a:t>
            </a:fld>
            <a:endParaRPr lang="en-US"/>
          </a:p>
        </p:txBody>
      </p:sp>
    </p:spTree>
    <p:extLst>
      <p:ext uri="{BB962C8B-B14F-4D97-AF65-F5344CB8AC3E}">
        <p14:creationId xmlns:p14="http://schemas.microsoft.com/office/powerpoint/2010/main" val="3187448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FB2234-34CF-44D4-893E-55E28E1532BC}" type="datetimeFigureOut">
              <a:rPr lang="en-US" smtClean="0"/>
              <a:t>11/20/2024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4832C-E6AE-4542-8EFA-6A2B5F7983E6}" type="slidenum">
              <a:rPr lang="en-US" smtClean="0"/>
              <a:t>‹#›</a:t>
            </a:fld>
            <a:endParaRPr lang="en-US"/>
          </a:p>
        </p:txBody>
      </p:sp>
    </p:spTree>
    <p:extLst>
      <p:ext uri="{BB962C8B-B14F-4D97-AF65-F5344CB8AC3E}">
        <p14:creationId xmlns:p14="http://schemas.microsoft.com/office/powerpoint/2010/main" val="1509616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7.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0330" y="841665"/>
            <a:ext cx="9401175" cy="686232"/>
          </a:xfrm>
          <a:prstGeom prst="rect">
            <a:avLst/>
          </a:prstGeom>
        </p:spPr>
      </p:pic>
      <p:pic>
        <p:nvPicPr>
          <p:cNvPr id="3" name="Picture 2"/>
          <p:cNvPicPr>
            <a:picLocks noChangeAspect="1"/>
          </p:cNvPicPr>
          <p:nvPr/>
        </p:nvPicPr>
        <p:blipFill>
          <a:blip r:embed="rId3"/>
          <a:stretch>
            <a:fillRect/>
          </a:stretch>
        </p:blipFill>
        <p:spPr>
          <a:xfrm>
            <a:off x="1241280" y="1527896"/>
            <a:ext cx="9420225" cy="2015404"/>
          </a:xfrm>
          <a:prstGeom prst="rect">
            <a:avLst/>
          </a:prstGeom>
        </p:spPr>
      </p:pic>
    </p:spTree>
    <p:extLst>
      <p:ext uri="{BB962C8B-B14F-4D97-AF65-F5344CB8AC3E}">
        <p14:creationId xmlns:p14="http://schemas.microsoft.com/office/powerpoint/2010/main" val="3667725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0106" y="301337"/>
            <a:ext cx="4609661" cy="5870864"/>
          </a:xfrm>
          <a:prstGeom prst="rect">
            <a:avLst/>
          </a:prstGeom>
        </p:spPr>
      </p:pic>
    </p:spTree>
    <p:extLst>
      <p:ext uri="{BB962C8B-B14F-4D97-AF65-F5344CB8AC3E}">
        <p14:creationId xmlns:p14="http://schemas.microsoft.com/office/powerpoint/2010/main" val="2466499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771588"/>
            <a:ext cx="12192000" cy="1314824"/>
          </a:xfrm>
          <a:prstGeom prst="rect">
            <a:avLst/>
          </a:prstGeom>
        </p:spPr>
      </p:pic>
    </p:spTree>
    <p:extLst>
      <p:ext uri="{BB962C8B-B14F-4D97-AF65-F5344CB8AC3E}">
        <p14:creationId xmlns:p14="http://schemas.microsoft.com/office/powerpoint/2010/main" val="1365137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8408" y="2520337"/>
            <a:ext cx="9573491" cy="1541243"/>
          </a:xfrm>
          <a:prstGeom prst="rect">
            <a:avLst/>
          </a:prstGeom>
        </p:spPr>
      </p:pic>
    </p:spTree>
    <p:extLst>
      <p:ext uri="{BB962C8B-B14F-4D97-AF65-F5344CB8AC3E}">
        <p14:creationId xmlns:p14="http://schemas.microsoft.com/office/powerpoint/2010/main" val="3663470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1046" y="2759437"/>
            <a:ext cx="10550236" cy="1248716"/>
          </a:xfrm>
          <a:prstGeom prst="rect">
            <a:avLst/>
          </a:prstGeom>
        </p:spPr>
      </p:pic>
    </p:spTree>
    <p:extLst>
      <p:ext uri="{BB962C8B-B14F-4D97-AF65-F5344CB8AC3E}">
        <p14:creationId xmlns:p14="http://schemas.microsoft.com/office/powerpoint/2010/main" val="1205787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6682" y="2347801"/>
            <a:ext cx="9750136" cy="1247338"/>
          </a:xfrm>
          <a:prstGeom prst="rect">
            <a:avLst/>
          </a:prstGeom>
        </p:spPr>
      </p:pic>
    </p:spTree>
    <p:extLst>
      <p:ext uri="{BB962C8B-B14F-4D97-AF65-F5344CB8AC3E}">
        <p14:creationId xmlns:p14="http://schemas.microsoft.com/office/powerpoint/2010/main" val="3819064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8244" y="1484440"/>
            <a:ext cx="10396392" cy="1632833"/>
          </a:xfrm>
          <a:prstGeom prst="rect">
            <a:avLst/>
          </a:prstGeom>
        </p:spPr>
      </p:pic>
    </p:spTree>
    <p:extLst>
      <p:ext uri="{BB962C8B-B14F-4D97-AF65-F5344CB8AC3E}">
        <p14:creationId xmlns:p14="http://schemas.microsoft.com/office/powerpoint/2010/main" val="3050598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93919" y="613064"/>
            <a:ext cx="5538354" cy="584775"/>
          </a:xfrm>
          <a:prstGeom prst="rect">
            <a:avLst/>
          </a:prstGeom>
          <a:solidFill>
            <a:schemeClr val="accent2"/>
          </a:solidFill>
        </p:spPr>
        <p:txBody>
          <a:bodyPr wrap="square" rtlCol="0">
            <a:spAutoFit/>
          </a:bodyPr>
          <a:lstStyle/>
          <a:p>
            <a:r>
              <a:rPr lang="en-US" sz="3200" b="1" dirty="0" smtClean="0"/>
              <a:t>Derivation Tree/ </a:t>
            </a:r>
            <a:r>
              <a:rPr lang="en-US" sz="3200" b="1" dirty="0"/>
              <a:t>parse </a:t>
            </a:r>
            <a:r>
              <a:rPr lang="en-US" sz="3200" b="1" dirty="0" smtClean="0"/>
              <a:t>Tree</a:t>
            </a:r>
            <a:endParaRPr lang="en-US" sz="3200" b="1" dirty="0"/>
          </a:p>
        </p:txBody>
      </p:sp>
      <p:sp>
        <p:nvSpPr>
          <p:cNvPr id="3" name="Rectangle 2"/>
          <p:cNvSpPr/>
          <p:nvPr/>
        </p:nvSpPr>
        <p:spPr>
          <a:xfrm>
            <a:off x="512616" y="2105028"/>
            <a:ext cx="10148456" cy="1938992"/>
          </a:xfrm>
          <a:prstGeom prst="rect">
            <a:avLst/>
          </a:prstGeom>
        </p:spPr>
        <p:txBody>
          <a:bodyPr wrap="square">
            <a:spAutoFit/>
          </a:bodyPr>
          <a:lstStyle/>
          <a:p>
            <a:pPr algn="just"/>
            <a:r>
              <a:rPr lang="en-US" sz="2400" b="1" dirty="0"/>
              <a:t>A derivation tree, also known as a parse tree, is a tree representation of the syntactic structure of a string derived from a grammar. It is commonly used in the context of formal languages and automata theory, especially when parsing languages defined by context-free grammars (CFGs). Here's a breakdown of its components and purpose:</a:t>
            </a:r>
          </a:p>
        </p:txBody>
      </p:sp>
    </p:spTree>
    <p:extLst>
      <p:ext uri="{BB962C8B-B14F-4D97-AF65-F5344CB8AC3E}">
        <p14:creationId xmlns:p14="http://schemas.microsoft.com/office/powerpoint/2010/main" val="419259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3563" y="487463"/>
            <a:ext cx="9587345" cy="2246769"/>
          </a:xfrm>
          <a:prstGeom prst="rect">
            <a:avLst/>
          </a:prstGeom>
          <a:ln>
            <a:solidFill>
              <a:schemeClr val="accent1"/>
            </a:solidFill>
          </a:ln>
        </p:spPr>
        <p:txBody>
          <a:bodyPr wrap="square">
            <a:spAutoFit/>
          </a:bodyPr>
          <a:lstStyle/>
          <a:p>
            <a:pPr algn="just"/>
            <a:r>
              <a:rPr lang="en-US" sz="2800" b="1" dirty="0"/>
              <a:t>Rightmost derivation and leftmost derivation are two types of derivations in context-free grammar, used to produce a string from the start symbol by applying production rules. They differ in the order in which non-terminal symbols are replaced during each step of the derivation process.</a:t>
            </a:r>
          </a:p>
        </p:txBody>
      </p:sp>
    </p:spTree>
    <p:extLst>
      <p:ext uri="{BB962C8B-B14F-4D97-AF65-F5344CB8AC3E}">
        <p14:creationId xmlns:p14="http://schemas.microsoft.com/office/powerpoint/2010/main" val="2793334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63" y="148120"/>
            <a:ext cx="11540837" cy="2677656"/>
          </a:xfrm>
          <a:prstGeom prst="rect">
            <a:avLst/>
          </a:prstGeom>
          <a:ln>
            <a:solidFill>
              <a:schemeClr val="accent1"/>
            </a:solidFill>
          </a:ln>
        </p:spPr>
        <p:txBody>
          <a:bodyPr wrap="square">
            <a:spAutoFit/>
          </a:bodyPr>
          <a:lstStyle/>
          <a:p>
            <a:pPr algn="just"/>
            <a:r>
              <a:rPr lang="en-US" sz="2800" b="1" dirty="0"/>
              <a:t>1. Leftmost Derivation</a:t>
            </a:r>
          </a:p>
          <a:p>
            <a:pPr algn="just"/>
            <a:r>
              <a:rPr lang="en-US" sz="2800" dirty="0"/>
              <a:t>In a </a:t>
            </a:r>
            <a:r>
              <a:rPr lang="en-US" sz="2800" b="1" dirty="0"/>
              <a:t>leftmost derivation</a:t>
            </a:r>
            <a:r>
              <a:rPr lang="en-US" sz="2800" dirty="0"/>
              <a:t>, at each step, the </a:t>
            </a:r>
            <a:r>
              <a:rPr lang="en-US" sz="2800" b="1" dirty="0"/>
              <a:t>leftmost non-terminal</a:t>
            </a:r>
            <a:r>
              <a:rPr lang="en-US" sz="2800" dirty="0"/>
              <a:t> is replaced first according to the production rules. This means that if a string contains multiple non-terminals, you always expand the one farthest to the left before expanding any others.</a:t>
            </a:r>
          </a:p>
          <a:p>
            <a:pPr algn="just"/>
            <a:r>
              <a:rPr lang="en-US" sz="2800" b="1" dirty="0"/>
              <a:t>Example</a:t>
            </a:r>
          </a:p>
        </p:txBody>
      </p:sp>
      <p:pic>
        <p:nvPicPr>
          <p:cNvPr id="4" name="Picture 3"/>
          <p:cNvPicPr>
            <a:picLocks noChangeAspect="1"/>
          </p:cNvPicPr>
          <p:nvPr/>
        </p:nvPicPr>
        <p:blipFill>
          <a:blip r:embed="rId2"/>
          <a:stretch>
            <a:fillRect/>
          </a:stretch>
        </p:blipFill>
        <p:spPr>
          <a:xfrm>
            <a:off x="2591232" y="2899496"/>
            <a:ext cx="1647825" cy="1038225"/>
          </a:xfrm>
          <a:prstGeom prst="rect">
            <a:avLst/>
          </a:prstGeom>
        </p:spPr>
      </p:pic>
      <p:pic>
        <p:nvPicPr>
          <p:cNvPr id="5" name="Picture 4"/>
          <p:cNvPicPr>
            <a:picLocks noChangeAspect="1"/>
          </p:cNvPicPr>
          <p:nvPr/>
        </p:nvPicPr>
        <p:blipFill>
          <a:blip r:embed="rId3"/>
          <a:stretch>
            <a:fillRect/>
          </a:stretch>
        </p:blipFill>
        <p:spPr>
          <a:xfrm>
            <a:off x="4516582" y="2981757"/>
            <a:ext cx="6400800" cy="3305175"/>
          </a:xfrm>
          <a:prstGeom prst="rect">
            <a:avLst/>
          </a:prstGeom>
        </p:spPr>
      </p:pic>
      <p:sp>
        <p:nvSpPr>
          <p:cNvPr id="7" name="Rectangle 6"/>
          <p:cNvSpPr/>
          <p:nvPr/>
        </p:nvSpPr>
        <p:spPr>
          <a:xfrm>
            <a:off x="1191057" y="3611848"/>
            <a:ext cx="1400175" cy="2585323"/>
          </a:xfrm>
          <a:prstGeom prst="rect">
            <a:avLst/>
          </a:prstGeom>
        </p:spPr>
        <p:txBody>
          <a:bodyPr wrap="square">
            <a:spAutoFit/>
          </a:bodyPr>
          <a:lstStyle/>
          <a:p>
            <a:r>
              <a:rPr lang="en-US" dirty="0" smtClean="0"/>
              <a:t>       S</a:t>
            </a:r>
            <a:endParaRPr lang="en-US" dirty="0"/>
          </a:p>
          <a:p>
            <a:r>
              <a:rPr lang="en-US" dirty="0"/>
              <a:t>      / \</a:t>
            </a:r>
          </a:p>
          <a:p>
            <a:r>
              <a:rPr lang="en-US" dirty="0"/>
              <a:t>     A   B</a:t>
            </a:r>
          </a:p>
          <a:p>
            <a:r>
              <a:rPr lang="en-US" dirty="0"/>
              <a:t>    /     \</a:t>
            </a:r>
          </a:p>
          <a:p>
            <a:r>
              <a:rPr lang="en-US" dirty="0"/>
              <a:t>   a       b</a:t>
            </a:r>
          </a:p>
          <a:p>
            <a:r>
              <a:rPr lang="en-US" dirty="0"/>
              <a:t>    \</a:t>
            </a:r>
          </a:p>
          <a:p>
            <a:r>
              <a:rPr lang="en-US" dirty="0"/>
              <a:t>     A</a:t>
            </a:r>
          </a:p>
          <a:p>
            <a:r>
              <a:rPr lang="en-US" dirty="0"/>
              <a:t>      \</a:t>
            </a:r>
          </a:p>
          <a:p>
            <a:r>
              <a:rPr lang="en-US" dirty="0"/>
              <a:t>       a</a:t>
            </a:r>
          </a:p>
        </p:txBody>
      </p:sp>
    </p:spTree>
    <p:extLst>
      <p:ext uri="{BB962C8B-B14F-4D97-AF65-F5344CB8AC3E}">
        <p14:creationId xmlns:p14="http://schemas.microsoft.com/office/powerpoint/2010/main" val="2279543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9882" y="13257"/>
            <a:ext cx="10709564" cy="2677656"/>
          </a:xfrm>
          <a:prstGeom prst="rect">
            <a:avLst/>
          </a:prstGeom>
          <a:ln>
            <a:solidFill>
              <a:schemeClr val="accent1"/>
            </a:solidFill>
          </a:ln>
        </p:spPr>
        <p:txBody>
          <a:bodyPr wrap="square">
            <a:spAutoFit/>
          </a:bodyPr>
          <a:lstStyle/>
          <a:p>
            <a:pPr algn="just"/>
            <a:r>
              <a:rPr lang="en-US" sz="2800" b="1" dirty="0"/>
              <a:t>2. Rightmost Derivation</a:t>
            </a:r>
          </a:p>
          <a:p>
            <a:pPr algn="just"/>
            <a:r>
              <a:rPr lang="en-US" sz="2800" dirty="0"/>
              <a:t>In a </a:t>
            </a:r>
            <a:r>
              <a:rPr lang="en-US" sz="2800" b="1" dirty="0"/>
              <a:t>rightmost derivation</a:t>
            </a:r>
            <a:r>
              <a:rPr lang="en-US" sz="2800" dirty="0"/>
              <a:t>, at each step, the </a:t>
            </a:r>
            <a:r>
              <a:rPr lang="en-US" sz="2800" b="1" dirty="0"/>
              <a:t>rightmost non-terminal</a:t>
            </a:r>
            <a:r>
              <a:rPr lang="en-US" sz="2800" dirty="0"/>
              <a:t> is replaced first. This means that if a string contains multiple non-terminals, you always expand the one farthest to the right before expanding any others.</a:t>
            </a:r>
          </a:p>
          <a:p>
            <a:pPr algn="just"/>
            <a:r>
              <a:rPr lang="en-US" sz="2800" b="1" dirty="0"/>
              <a:t>Example</a:t>
            </a:r>
          </a:p>
        </p:txBody>
      </p:sp>
      <p:pic>
        <p:nvPicPr>
          <p:cNvPr id="3" name="Picture 2"/>
          <p:cNvPicPr>
            <a:picLocks noChangeAspect="1"/>
          </p:cNvPicPr>
          <p:nvPr/>
        </p:nvPicPr>
        <p:blipFill>
          <a:blip r:embed="rId2"/>
          <a:stretch>
            <a:fillRect/>
          </a:stretch>
        </p:blipFill>
        <p:spPr>
          <a:xfrm>
            <a:off x="3274434" y="2837151"/>
            <a:ext cx="7077075" cy="3781425"/>
          </a:xfrm>
          <a:prstGeom prst="rect">
            <a:avLst/>
          </a:prstGeom>
        </p:spPr>
      </p:pic>
      <p:sp>
        <p:nvSpPr>
          <p:cNvPr id="4" name="Rectangle 3"/>
          <p:cNvSpPr/>
          <p:nvPr/>
        </p:nvSpPr>
        <p:spPr>
          <a:xfrm>
            <a:off x="716971" y="3341684"/>
            <a:ext cx="1246911" cy="2585323"/>
          </a:xfrm>
          <a:prstGeom prst="rect">
            <a:avLst/>
          </a:prstGeom>
        </p:spPr>
        <p:txBody>
          <a:bodyPr wrap="square">
            <a:spAutoFit/>
          </a:bodyPr>
          <a:lstStyle/>
          <a:p>
            <a:r>
              <a:rPr lang="en-US" dirty="0"/>
              <a:t> </a:t>
            </a:r>
            <a:r>
              <a:rPr lang="en-US" dirty="0" smtClean="0"/>
              <a:t>     S</a:t>
            </a:r>
            <a:endParaRPr lang="en-US" dirty="0"/>
          </a:p>
          <a:p>
            <a:r>
              <a:rPr lang="en-US" dirty="0"/>
              <a:t>      / \</a:t>
            </a:r>
          </a:p>
          <a:p>
            <a:r>
              <a:rPr lang="en-US" dirty="0"/>
              <a:t>     A   B</a:t>
            </a:r>
          </a:p>
          <a:p>
            <a:r>
              <a:rPr lang="en-US" dirty="0"/>
              <a:t>    /     \</a:t>
            </a:r>
          </a:p>
          <a:p>
            <a:r>
              <a:rPr lang="en-US" dirty="0"/>
              <a:t>   a       b</a:t>
            </a:r>
          </a:p>
          <a:p>
            <a:r>
              <a:rPr lang="en-US" dirty="0"/>
              <a:t>    \</a:t>
            </a:r>
          </a:p>
          <a:p>
            <a:r>
              <a:rPr lang="en-US" dirty="0"/>
              <a:t>     A</a:t>
            </a:r>
          </a:p>
          <a:p>
            <a:r>
              <a:rPr lang="en-US" dirty="0"/>
              <a:t>      \</a:t>
            </a:r>
          </a:p>
          <a:p>
            <a:r>
              <a:rPr lang="en-US" dirty="0"/>
              <a:t>       a</a:t>
            </a:r>
          </a:p>
        </p:txBody>
      </p:sp>
    </p:spTree>
    <p:extLst>
      <p:ext uri="{BB962C8B-B14F-4D97-AF65-F5344CB8AC3E}">
        <p14:creationId xmlns:p14="http://schemas.microsoft.com/office/powerpoint/2010/main" val="237032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7299" y="913491"/>
            <a:ext cx="9590809" cy="4031873"/>
          </a:xfrm>
          <a:prstGeom prst="rect">
            <a:avLst/>
          </a:prstGeom>
          <a:ln>
            <a:solidFill>
              <a:schemeClr val="tx1"/>
            </a:solidFill>
          </a:ln>
        </p:spPr>
        <p:txBody>
          <a:bodyPr wrap="square">
            <a:spAutoFit/>
          </a:bodyPr>
          <a:lstStyle/>
          <a:p>
            <a:pPr algn="ctr"/>
            <a:r>
              <a:rPr lang="en-US" sz="3200" b="1" i="0" u="none" strike="noStrike" baseline="0" dirty="0" smtClean="0">
                <a:latin typeface="Cambria" panose="02040503050406030204" pitchFamily="18" charset="0"/>
              </a:rPr>
              <a:t>Context Free Grammars and Languages: </a:t>
            </a:r>
          </a:p>
          <a:p>
            <a:pPr marL="342900" indent="-342900">
              <a:buFont typeface="+mj-lt"/>
              <a:buAutoNum type="arabicPeriod"/>
            </a:pPr>
            <a:r>
              <a:rPr lang="en-US" sz="3200" b="0" i="0" u="none" strike="noStrike" baseline="0" dirty="0" smtClean="0">
                <a:latin typeface="Cambria" panose="02040503050406030204" pitchFamily="18" charset="0"/>
              </a:rPr>
              <a:t>Context Free Grammars, </a:t>
            </a:r>
          </a:p>
          <a:p>
            <a:pPr marL="342900" indent="-342900">
              <a:buFont typeface="+mj-lt"/>
              <a:buAutoNum type="arabicPeriod"/>
            </a:pPr>
            <a:r>
              <a:rPr lang="en-US" sz="3200" b="0" i="0" u="none" strike="noStrike" baseline="0" dirty="0" smtClean="0">
                <a:latin typeface="Cambria" panose="02040503050406030204" pitchFamily="18" charset="0"/>
              </a:rPr>
              <a:t>Parse Tree,</a:t>
            </a:r>
          </a:p>
          <a:p>
            <a:pPr marL="342900" indent="-342900">
              <a:buFont typeface="+mj-lt"/>
              <a:buAutoNum type="arabicPeriod"/>
            </a:pPr>
            <a:r>
              <a:rPr lang="en-US" sz="3200" b="0" i="0" u="none" strike="noStrike" baseline="0" dirty="0" smtClean="0">
                <a:latin typeface="Cambria" panose="02040503050406030204" pitchFamily="18" charset="0"/>
              </a:rPr>
              <a:t> Applications of Context Free</a:t>
            </a:r>
            <a:r>
              <a:rPr lang="en-US" sz="3200" b="0" i="0" u="none" strike="noStrike" dirty="0" smtClean="0">
                <a:latin typeface="Cambria" panose="02040503050406030204" pitchFamily="18" charset="0"/>
              </a:rPr>
              <a:t> </a:t>
            </a:r>
            <a:r>
              <a:rPr lang="en-US" sz="3200" b="0" i="0" u="none" strike="noStrike" baseline="0" dirty="0" smtClean="0">
                <a:latin typeface="Cambria" panose="02040503050406030204" pitchFamily="18" charset="0"/>
              </a:rPr>
              <a:t>Grammar,</a:t>
            </a:r>
          </a:p>
          <a:p>
            <a:pPr marL="342900" indent="-342900">
              <a:buFont typeface="+mj-lt"/>
              <a:buAutoNum type="arabicPeriod"/>
            </a:pPr>
            <a:r>
              <a:rPr lang="en-US" sz="3200" b="0" i="0" u="none" strike="noStrike" baseline="0" dirty="0" smtClean="0">
                <a:latin typeface="Cambria" panose="02040503050406030204" pitchFamily="18" charset="0"/>
              </a:rPr>
              <a:t> Ambiguity in Grammars and Languages. </a:t>
            </a:r>
          </a:p>
          <a:p>
            <a:pPr marL="342900" indent="-342900">
              <a:buFont typeface="+mj-lt"/>
              <a:buAutoNum type="arabicPeriod"/>
            </a:pPr>
            <a:r>
              <a:rPr lang="en-US" sz="3200" b="0" i="0" u="none" strike="noStrike" baseline="0" dirty="0" smtClean="0">
                <a:latin typeface="Cambria" panose="02040503050406030204" pitchFamily="18" charset="0"/>
              </a:rPr>
              <a:t>Definition of Pushdown Automata,</a:t>
            </a:r>
          </a:p>
          <a:p>
            <a:pPr marL="342900" indent="-342900">
              <a:buFont typeface="+mj-lt"/>
              <a:buAutoNum type="arabicPeriod"/>
            </a:pPr>
            <a:r>
              <a:rPr lang="en-US" sz="3200" b="0" i="0" u="none" strike="noStrike" baseline="0" dirty="0" smtClean="0">
                <a:latin typeface="Cambria" panose="02040503050406030204" pitchFamily="18" charset="0"/>
              </a:rPr>
              <a:t> The Languages of </a:t>
            </a:r>
            <a:r>
              <a:rPr lang="en-US" sz="3200" b="0" i="0" u="none" strike="noStrike" baseline="0" dirty="0" err="1" smtClean="0">
                <a:latin typeface="Cambria" panose="02040503050406030204" pitchFamily="18" charset="0"/>
              </a:rPr>
              <a:t>aPDA</a:t>
            </a:r>
            <a:r>
              <a:rPr lang="en-US" sz="3200" b="0" i="0" u="none" strike="noStrike" baseline="0" dirty="0" smtClean="0">
                <a:latin typeface="Cambria" panose="02040503050406030204" pitchFamily="18" charset="0"/>
              </a:rPr>
              <a:t>,</a:t>
            </a:r>
          </a:p>
          <a:p>
            <a:pPr marL="342900" indent="-342900">
              <a:buFont typeface="+mj-lt"/>
              <a:buAutoNum type="arabicPeriod"/>
            </a:pPr>
            <a:r>
              <a:rPr lang="en-US" sz="3200" b="0" i="0" u="none" strike="noStrike" baseline="0" dirty="0" smtClean="0">
                <a:latin typeface="Cambria" panose="02040503050406030204" pitchFamily="18" charset="0"/>
              </a:rPr>
              <a:t> Equivalence of PDA’s and CFG’s,</a:t>
            </a:r>
            <a:endParaRPr lang="en-US" sz="3200" dirty="0"/>
          </a:p>
        </p:txBody>
      </p:sp>
    </p:spTree>
    <p:extLst>
      <p:ext uri="{BB962C8B-B14F-4D97-AF65-F5344CB8AC3E}">
        <p14:creationId xmlns:p14="http://schemas.microsoft.com/office/powerpoint/2010/main" val="308888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1609" y="754348"/>
            <a:ext cx="8797636" cy="3046988"/>
          </a:xfrm>
          <a:prstGeom prst="rect">
            <a:avLst/>
          </a:prstGeom>
          <a:ln>
            <a:solidFill>
              <a:schemeClr val="accent1"/>
            </a:solidFill>
          </a:ln>
        </p:spPr>
        <p:txBody>
          <a:bodyPr wrap="square">
            <a:spAutoFit/>
          </a:bodyPr>
          <a:lstStyle/>
          <a:p>
            <a:pPr algn="just"/>
            <a:r>
              <a:rPr lang="en-US" sz="2400" dirty="0"/>
              <a:t>Key Points</a:t>
            </a:r>
          </a:p>
          <a:p>
            <a:pPr marL="285750" indent="-285750" algn="just">
              <a:buFont typeface="Arial" panose="020B0604020202020204" pitchFamily="34" charset="0"/>
              <a:buChar char="•"/>
            </a:pPr>
            <a:r>
              <a:rPr lang="en-US" sz="2400" dirty="0"/>
              <a:t>Leftmost derivation: Always expand the leftmost non-terminal.</a:t>
            </a:r>
          </a:p>
          <a:p>
            <a:pPr marL="285750" indent="-285750" algn="just">
              <a:buFont typeface="Arial" panose="020B0604020202020204" pitchFamily="34" charset="0"/>
              <a:buChar char="•"/>
            </a:pPr>
            <a:r>
              <a:rPr lang="en-US" sz="2400" dirty="0"/>
              <a:t>Rightmost derivation: Always expand the rightmost non-terminal.</a:t>
            </a:r>
          </a:p>
          <a:p>
            <a:pPr marL="285750" indent="-285750" algn="just">
              <a:buFont typeface="Arial" panose="020B0604020202020204" pitchFamily="34" charset="0"/>
              <a:buChar char="•"/>
            </a:pPr>
            <a:r>
              <a:rPr lang="en-US" sz="2400" dirty="0"/>
              <a:t>Both derivations will produce the same final string but differ in the order of rule applications.</a:t>
            </a:r>
          </a:p>
          <a:p>
            <a:pPr marL="285750" indent="-285750" algn="just">
              <a:buFont typeface="Arial" panose="020B0604020202020204" pitchFamily="34" charset="0"/>
              <a:buChar char="•"/>
            </a:pPr>
            <a:r>
              <a:rPr lang="en-US" sz="2400" dirty="0"/>
              <a:t>Derivation trees can be constructed from both types of derivations and will look the same regardless of the derivation type; only the order of applying rules differs.</a:t>
            </a:r>
          </a:p>
        </p:txBody>
      </p:sp>
    </p:spTree>
    <p:extLst>
      <p:ext uri="{BB962C8B-B14F-4D97-AF65-F5344CB8AC3E}">
        <p14:creationId xmlns:p14="http://schemas.microsoft.com/office/powerpoint/2010/main" val="4191594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3364" y="159342"/>
            <a:ext cx="6338453" cy="6426934"/>
          </a:xfrm>
          <a:prstGeom prst="rect">
            <a:avLst/>
          </a:prstGeom>
        </p:spPr>
      </p:pic>
    </p:spTree>
    <p:extLst>
      <p:ext uri="{BB962C8B-B14F-4D97-AF65-F5344CB8AC3E}">
        <p14:creationId xmlns:p14="http://schemas.microsoft.com/office/powerpoint/2010/main" val="2260637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41963" y="862445"/>
            <a:ext cx="6504453" cy="4152655"/>
          </a:xfrm>
          <a:prstGeom prst="rect">
            <a:avLst/>
          </a:prstGeom>
        </p:spPr>
      </p:pic>
    </p:spTree>
    <p:extLst>
      <p:ext uri="{BB962C8B-B14F-4D97-AF65-F5344CB8AC3E}">
        <p14:creationId xmlns:p14="http://schemas.microsoft.com/office/powerpoint/2010/main" val="3470633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4291" y="937888"/>
            <a:ext cx="9631971" cy="3821148"/>
          </a:xfrm>
          <a:prstGeom prst="rect">
            <a:avLst/>
          </a:prstGeom>
        </p:spPr>
      </p:pic>
    </p:spTree>
    <p:extLst>
      <p:ext uri="{BB962C8B-B14F-4D97-AF65-F5344CB8AC3E}">
        <p14:creationId xmlns:p14="http://schemas.microsoft.com/office/powerpoint/2010/main" val="2121063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3491" y="1521811"/>
            <a:ext cx="8969519" cy="3553282"/>
          </a:xfrm>
          <a:prstGeom prst="rect">
            <a:avLst/>
          </a:prstGeom>
        </p:spPr>
      </p:pic>
    </p:spTree>
    <p:extLst>
      <p:ext uri="{BB962C8B-B14F-4D97-AF65-F5344CB8AC3E}">
        <p14:creationId xmlns:p14="http://schemas.microsoft.com/office/powerpoint/2010/main" val="942349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0650" y="1390650"/>
            <a:ext cx="9410700" cy="4076700"/>
          </a:xfrm>
          <a:prstGeom prst="rect">
            <a:avLst/>
          </a:prstGeom>
        </p:spPr>
      </p:pic>
    </p:spTree>
    <p:extLst>
      <p:ext uri="{BB962C8B-B14F-4D97-AF65-F5344CB8AC3E}">
        <p14:creationId xmlns:p14="http://schemas.microsoft.com/office/powerpoint/2010/main" val="135323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4337" y="1239735"/>
            <a:ext cx="9791700" cy="1368004"/>
          </a:xfrm>
          <a:prstGeom prst="rect">
            <a:avLst/>
          </a:prstGeom>
        </p:spPr>
      </p:pic>
    </p:spTree>
    <p:extLst>
      <p:ext uri="{BB962C8B-B14F-4D97-AF65-F5344CB8AC3E}">
        <p14:creationId xmlns:p14="http://schemas.microsoft.com/office/powerpoint/2010/main" val="2396278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2936" y="1615034"/>
            <a:ext cx="9112828" cy="1398330"/>
          </a:xfrm>
          <a:prstGeom prst="rect">
            <a:avLst/>
          </a:prstGeom>
        </p:spPr>
      </p:pic>
    </p:spTree>
    <p:extLst>
      <p:ext uri="{BB962C8B-B14F-4D97-AF65-F5344CB8AC3E}">
        <p14:creationId xmlns:p14="http://schemas.microsoft.com/office/powerpoint/2010/main" val="240877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6768" y="2080552"/>
            <a:ext cx="7371505" cy="584775"/>
          </a:xfrm>
          <a:prstGeom prst="rect">
            <a:avLst/>
          </a:prstGeom>
          <a:solidFill>
            <a:schemeClr val="accent2"/>
          </a:solidFill>
          <a:ln>
            <a:solidFill>
              <a:schemeClr val="accent1"/>
            </a:solidFill>
          </a:ln>
        </p:spPr>
        <p:txBody>
          <a:bodyPr wrap="none">
            <a:spAutoFit/>
          </a:bodyPr>
          <a:lstStyle/>
          <a:p>
            <a:r>
              <a:rPr lang="en-US" sz="3200" b="1" dirty="0">
                <a:latin typeface="Cambria" panose="02040503050406030204" pitchFamily="18" charset="0"/>
              </a:rPr>
              <a:t>Applications of Context Free Grammar</a:t>
            </a:r>
            <a:endParaRPr lang="en-US" sz="3200" b="1" dirty="0"/>
          </a:p>
        </p:txBody>
      </p:sp>
      <p:sp>
        <p:nvSpPr>
          <p:cNvPr id="3" name="Rectangle 2"/>
          <p:cNvSpPr/>
          <p:nvPr/>
        </p:nvSpPr>
        <p:spPr>
          <a:xfrm>
            <a:off x="820883" y="3237637"/>
            <a:ext cx="10785762" cy="1569660"/>
          </a:xfrm>
          <a:prstGeom prst="rect">
            <a:avLst/>
          </a:prstGeom>
          <a:ln>
            <a:solidFill>
              <a:schemeClr val="accent1"/>
            </a:solidFill>
          </a:ln>
        </p:spPr>
        <p:txBody>
          <a:bodyPr wrap="square">
            <a:spAutoFit/>
          </a:bodyPr>
          <a:lstStyle/>
          <a:p>
            <a:pPr algn="ctr"/>
            <a:r>
              <a:rPr lang="en-US" sz="2400" dirty="0"/>
              <a:t>CFGs are fundamental tools for defining and analyzing structured languages, from programming languages to human languages and complex workflows. Their versatility and expressive power make them essential in applications that involve parsing, structure validation, and syntax analysis across many fields.</a:t>
            </a:r>
          </a:p>
        </p:txBody>
      </p:sp>
    </p:spTree>
    <p:extLst>
      <p:ext uri="{BB962C8B-B14F-4D97-AF65-F5344CB8AC3E}">
        <p14:creationId xmlns:p14="http://schemas.microsoft.com/office/powerpoint/2010/main" val="3783352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1709" y="335017"/>
            <a:ext cx="9525000" cy="646331"/>
          </a:xfrm>
          <a:prstGeom prst="rect">
            <a:avLst/>
          </a:prstGeom>
          <a:ln>
            <a:solidFill>
              <a:schemeClr val="accent1"/>
            </a:solidFill>
          </a:ln>
        </p:spPr>
        <p:txBody>
          <a:bodyPr wrap="square">
            <a:spAutoFit/>
          </a:bodyPr>
          <a:lstStyle/>
          <a:p>
            <a:r>
              <a:rPr lang="en-US" b="1" dirty="0"/>
              <a:t>Context-Free Grammars (CFGs)</a:t>
            </a:r>
            <a:r>
              <a:rPr lang="en-US" dirty="0"/>
              <a:t> have a wide range of applications, particularly in fields related to computer science, linguistics, and formal language theory. Here are some of the main applications:</a:t>
            </a:r>
          </a:p>
        </p:txBody>
      </p:sp>
      <p:sp>
        <p:nvSpPr>
          <p:cNvPr id="3" name="Rectangle 2"/>
          <p:cNvSpPr/>
          <p:nvPr/>
        </p:nvSpPr>
        <p:spPr>
          <a:xfrm>
            <a:off x="426027" y="1582341"/>
            <a:ext cx="11409218" cy="3785652"/>
          </a:xfrm>
          <a:prstGeom prst="rect">
            <a:avLst/>
          </a:prstGeom>
          <a:ln>
            <a:solidFill>
              <a:schemeClr val="accent1"/>
            </a:solidFill>
          </a:ln>
        </p:spPr>
        <p:txBody>
          <a:bodyPr wrap="square">
            <a:spAutoFit/>
          </a:bodyPr>
          <a:lstStyle/>
          <a:p>
            <a:pPr algn="just"/>
            <a:r>
              <a:rPr lang="en-US" sz="2400" b="1" dirty="0"/>
              <a:t>Programming Language Design and Compilation</a:t>
            </a:r>
          </a:p>
          <a:p>
            <a:pPr algn="just">
              <a:buFont typeface="Arial" panose="020B0604020202020204" pitchFamily="34" charset="0"/>
              <a:buChar char="•"/>
            </a:pPr>
            <a:r>
              <a:rPr lang="en-US" sz="2400" b="1" dirty="0"/>
              <a:t>Syntax Definition</a:t>
            </a:r>
            <a:r>
              <a:rPr lang="en-US" sz="2400" dirty="0"/>
              <a:t>: CFGs are used to define the syntax of programming languages. Each programming language has specific rules about how code must be structured, and these rules can often be described using a CFG. For example, constructs like expressions, statements, loops, and function definitions are defined by grammar rules.</a:t>
            </a:r>
          </a:p>
          <a:p>
            <a:pPr algn="just">
              <a:buFont typeface="Arial" panose="020B0604020202020204" pitchFamily="34" charset="0"/>
              <a:buChar char="•"/>
            </a:pPr>
            <a:r>
              <a:rPr lang="en-US" sz="2400" b="1" dirty="0"/>
              <a:t>Parsing</a:t>
            </a:r>
            <a:r>
              <a:rPr lang="en-US" sz="2400" dirty="0"/>
              <a:t>: During compilation, a parser uses the grammar to generate a parse tree for code. This helps compilers understand the structure of code and convert it into machine language or intermediate code.</a:t>
            </a:r>
          </a:p>
          <a:p>
            <a:pPr algn="just">
              <a:buFont typeface="Arial" panose="020B0604020202020204" pitchFamily="34" charset="0"/>
              <a:buChar char="•"/>
            </a:pPr>
            <a:r>
              <a:rPr lang="en-US" sz="2400" b="1" dirty="0"/>
              <a:t>Error Checking</a:t>
            </a:r>
            <a:r>
              <a:rPr lang="en-US" sz="2400" dirty="0"/>
              <a:t>: By analyzing code through CFGs, compilers can detect syntax errors and give feedback to programmers.</a:t>
            </a:r>
          </a:p>
        </p:txBody>
      </p:sp>
    </p:spTree>
    <p:extLst>
      <p:ext uri="{BB962C8B-B14F-4D97-AF65-F5344CB8AC3E}">
        <p14:creationId xmlns:p14="http://schemas.microsoft.com/office/powerpoint/2010/main" val="857928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3725" y="469962"/>
            <a:ext cx="6036530" cy="646331"/>
          </a:xfrm>
          <a:prstGeom prst="rect">
            <a:avLst/>
          </a:prstGeom>
          <a:solidFill>
            <a:schemeClr val="accent2"/>
          </a:solidFill>
        </p:spPr>
        <p:txBody>
          <a:bodyPr wrap="square">
            <a:spAutoFit/>
          </a:bodyPr>
          <a:lstStyle/>
          <a:p>
            <a:pPr marL="342900" indent="-342900">
              <a:buFont typeface="+mj-lt"/>
              <a:buAutoNum type="arabicPeriod"/>
            </a:pPr>
            <a:r>
              <a:rPr lang="en-US" sz="3600" b="1" i="0" u="none" strike="noStrike" baseline="0" dirty="0" smtClean="0">
                <a:latin typeface="Cambria" panose="02040503050406030204" pitchFamily="18" charset="0"/>
              </a:rPr>
              <a:t> Context Free Grammars </a:t>
            </a:r>
          </a:p>
        </p:txBody>
      </p:sp>
    </p:spTree>
    <p:extLst>
      <p:ext uri="{BB962C8B-B14F-4D97-AF65-F5344CB8AC3E}">
        <p14:creationId xmlns:p14="http://schemas.microsoft.com/office/powerpoint/2010/main" val="4275053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764" y="796049"/>
            <a:ext cx="11263746" cy="3416320"/>
          </a:xfrm>
          <a:prstGeom prst="rect">
            <a:avLst/>
          </a:prstGeom>
          <a:ln>
            <a:solidFill>
              <a:schemeClr val="accent1"/>
            </a:solidFill>
          </a:ln>
        </p:spPr>
        <p:txBody>
          <a:bodyPr wrap="square">
            <a:spAutoFit/>
          </a:bodyPr>
          <a:lstStyle/>
          <a:p>
            <a:pPr algn="just"/>
            <a:r>
              <a:rPr lang="en-US" sz="2400" b="1" dirty="0"/>
              <a:t>Natural Language Processing (NLP)</a:t>
            </a:r>
          </a:p>
          <a:p>
            <a:pPr algn="just">
              <a:buFont typeface="Arial" panose="020B0604020202020204" pitchFamily="34" charset="0"/>
              <a:buChar char="•"/>
            </a:pPr>
            <a:r>
              <a:rPr lang="en-US" sz="2400" b="1" dirty="0"/>
              <a:t>Syntactic Analysis</a:t>
            </a:r>
            <a:r>
              <a:rPr lang="en-US" sz="2400" dirty="0"/>
              <a:t>: CFGs are used in NLP to analyze and understand the syntactic structure of human languages. They help break down sentences into parts of speech (e.g., nouns, verbs) and phrase structures (e.g., noun phrases, verb phrases).</a:t>
            </a:r>
          </a:p>
          <a:p>
            <a:pPr algn="just">
              <a:buFont typeface="Arial" panose="020B0604020202020204" pitchFamily="34" charset="0"/>
              <a:buChar char="•"/>
            </a:pPr>
            <a:r>
              <a:rPr lang="en-US" sz="2400" b="1" dirty="0"/>
              <a:t>Parsing Sentences</a:t>
            </a:r>
            <a:r>
              <a:rPr lang="en-US" sz="2400" dirty="0"/>
              <a:t>: CFGs can be applied to parse sentences, identifying relationships between words to understand meaning and context, which is useful in tasks like machine translation, speech recognition, and sentiment analysis.</a:t>
            </a:r>
          </a:p>
          <a:p>
            <a:pPr algn="just">
              <a:buFont typeface="Arial" panose="020B0604020202020204" pitchFamily="34" charset="0"/>
              <a:buChar char="•"/>
            </a:pPr>
            <a:r>
              <a:rPr lang="en-US" sz="2400" b="1" dirty="0"/>
              <a:t>Grammatical Correctness</a:t>
            </a:r>
            <a:r>
              <a:rPr lang="en-US" sz="2400" dirty="0"/>
              <a:t>: In language-based applications like grammar checkers, CFGs can be used to check if sentences follow correct grammar rules.</a:t>
            </a:r>
          </a:p>
        </p:txBody>
      </p:sp>
    </p:spTree>
    <p:extLst>
      <p:ext uri="{BB962C8B-B14F-4D97-AF65-F5344CB8AC3E}">
        <p14:creationId xmlns:p14="http://schemas.microsoft.com/office/powerpoint/2010/main" val="2679185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1273" y="1093692"/>
            <a:ext cx="10390909" cy="3108543"/>
          </a:xfrm>
          <a:prstGeom prst="rect">
            <a:avLst/>
          </a:prstGeom>
          <a:ln>
            <a:solidFill>
              <a:schemeClr val="accent1"/>
            </a:solidFill>
          </a:ln>
        </p:spPr>
        <p:txBody>
          <a:bodyPr wrap="square">
            <a:spAutoFit/>
          </a:bodyPr>
          <a:lstStyle/>
          <a:p>
            <a:pPr algn="just"/>
            <a:r>
              <a:rPr lang="en-US" sz="2800" b="1" dirty="0"/>
              <a:t>XML and HTML Document Structure</a:t>
            </a:r>
          </a:p>
          <a:p>
            <a:pPr algn="just">
              <a:buFont typeface="Arial" panose="020B0604020202020204" pitchFamily="34" charset="0"/>
              <a:buChar char="•"/>
            </a:pPr>
            <a:r>
              <a:rPr lang="en-US" sz="2800" b="1" dirty="0"/>
              <a:t>Validation of Document Structure</a:t>
            </a:r>
            <a:r>
              <a:rPr lang="en-US" sz="2800" dirty="0"/>
              <a:t>: CFGs are used to define the structure of XML and HTML documents. DTDs (Document Type Definitions) and XML Schemas use similar concepts to ensure that documents follow a predefined structure.</a:t>
            </a:r>
          </a:p>
          <a:p>
            <a:pPr algn="just">
              <a:buFont typeface="Arial" panose="020B0604020202020204" pitchFamily="34" charset="0"/>
              <a:buChar char="•"/>
            </a:pPr>
            <a:r>
              <a:rPr lang="en-US" sz="2800" b="1" dirty="0"/>
              <a:t>Parsing XML and HTML</a:t>
            </a:r>
            <a:r>
              <a:rPr lang="en-US" sz="2800" dirty="0"/>
              <a:t>: Web browsers and XML parsers use CFGs to interpret and render structured documents correctly.</a:t>
            </a:r>
          </a:p>
        </p:txBody>
      </p:sp>
    </p:spTree>
    <p:extLst>
      <p:ext uri="{BB962C8B-B14F-4D97-AF65-F5344CB8AC3E}">
        <p14:creationId xmlns:p14="http://schemas.microsoft.com/office/powerpoint/2010/main" val="2718736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3227" y="1007147"/>
            <a:ext cx="9767455" cy="2677656"/>
          </a:xfrm>
          <a:prstGeom prst="rect">
            <a:avLst/>
          </a:prstGeom>
          <a:ln>
            <a:solidFill>
              <a:schemeClr val="accent1"/>
            </a:solidFill>
          </a:ln>
        </p:spPr>
        <p:txBody>
          <a:bodyPr wrap="square">
            <a:spAutoFit/>
          </a:bodyPr>
          <a:lstStyle/>
          <a:p>
            <a:pPr algn="just"/>
            <a:r>
              <a:rPr lang="en-US" sz="2400" b="1" dirty="0"/>
              <a:t>Modeling and Designing Formal Systems</a:t>
            </a:r>
          </a:p>
          <a:p>
            <a:pPr algn="just">
              <a:buFont typeface="Arial" panose="020B0604020202020204" pitchFamily="34" charset="0"/>
              <a:buChar char="•"/>
            </a:pPr>
            <a:r>
              <a:rPr lang="en-US" sz="2400" b="1" dirty="0"/>
              <a:t>Formal Language Theory</a:t>
            </a:r>
            <a:r>
              <a:rPr lang="en-US" sz="2400" dirty="0"/>
              <a:t>: CFGs are used to study the formal properties of languages, including theoretical studies of automata and language hierarchies.</a:t>
            </a:r>
          </a:p>
          <a:p>
            <a:pPr algn="just">
              <a:buFont typeface="Arial" panose="020B0604020202020204" pitchFamily="34" charset="0"/>
              <a:buChar char="•"/>
            </a:pPr>
            <a:r>
              <a:rPr lang="en-US" sz="2400" b="1" dirty="0"/>
              <a:t>Finite State Machines and Automata</a:t>
            </a:r>
            <a:r>
              <a:rPr lang="en-US" sz="2400" dirty="0"/>
              <a:t>: CFGs are foundational in constructing models for automata and other theoretical machines, which have applications in language processing and computation theory.</a:t>
            </a:r>
          </a:p>
        </p:txBody>
      </p:sp>
    </p:spTree>
    <p:extLst>
      <p:ext uri="{BB962C8B-B14F-4D97-AF65-F5344CB8AC3E}">
        <p14:creationId xmlns:p14="http://schemas.microsoft.com/office/powerpoint/2010/main" val="3169400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7136" y="903238"/>
            <a:ext cx="9736282" cy="2677656"/>
          </a:xfrm>
          <a:prstGeom prst="rect">
            <a:avLst/>
          </a:prstGeom>
          <a:ln>
            <a:solidFill>
              <a:schemeClr val="accent1"/>
            </a:solidFill>
          </a:ln>
        </p:spPr>
        <p:txBody>
          <a:bodyPr wrap="square">
            <a:spAutoFit/>
          </a:bodyPr>
          <a:lstStyle/>
          <a:p>
            <a:r>
              <a:rPr lang="en-US" sz="2400" b="1" dirty="0"/>
              <a:t>Artificial Intelligence and Machine Learning</a:t>
            </a:r>
          </a:p>
          <a:p>
            <a:pPr>
              <a:buFont typeface="Arial" panose="020B0604020202020204" pitchFamily="34" charset="0"/>
              <a:buChar char="•"/>
            </a:pPr>
            <a:r>
              <a:rPr lang="en-US" sz="2400" b="1" dirty="0"/>
              <a:t>Natural Language Understanding in AI</a:t>
            </a:r>
            <a:r>
              <a:rPr lang="en-US" sz="2400" dirty="0"/>
              <a:t>: CFGs help AI systems process human languages by providing a structure to interpret complex sentences, especially in areas like </a:t>
            </a:r>
            <a:r>
              <a:rPr lang="en-US" sz="2400" dirty="0" err="1"/>
              <a:t>chatbots</a:t>
            </a:r>
            <a:r>
              <a:rPr lang="en-US" sz="2400" dirty="0"/>
              <a:t> and virtual assistants.</a:t>
            </a:r>
          </a:p>
          <a:p>
            <a:pPr>
              <a:buFont typeface="Arial" panose="020B0604020202020204" pitchFamily="34" charset="0"/>
              <a:buChar char="•"/>
            </a:pPr>
            <a:r>
              <a:rPr lang="en-US" sz="2400" b="1" dirty="0"/>
              <a:t>Knowledge Representation</a:t>
            </a:r>
            <a:r>
              <a:rPr lang="en-US" sz="2400" dirty="0"/>
              <a:t>: CFGs assist in structuring rules for knowledge bases, such as representing hierarchical or nested information, which can be used by reasoning engines.</a:t>
            </a:r>
          </a:p>
        </p:txBody>
      </p:sp>
    </p:spTree>
    <p:extLst>
      <p:ext uri="{BB962C8B-B14F-4D97-AF65-F5344CB8AC3E}">
        <p14:creationId xmlns:p14="http://schemas.microsoft.com/office/powerpoint/2010/main" val="1122512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274838"/>
            <a:ext cx="6096000" cy="2308324"/>
          </a:xfrm>
          <a:prstGeom prst="rect">
            <a:avLst/>
          </a:prstGeom>
        </p:spPr>
        <p:txBody>
          <a:bodyPr>
            <a:spAutoFit/>
          </a:bodyPr>
          <a:lstStyle/>
          <a:p>
            <a:r>
              <a:rPr lang="en-US" b="1" dirty="0"/>
              <a:t>Bioinformatics</a:t>
            </a:r>
          </a:p>
          <a:p>
            <a:pPr>
              <a:buFont typeface="Arial" panose="020B0604020202020204" pitchFamily="34" charset="0"/>
              <a:buChar char="•"/>
            </a:pPr>
            <a:r>
              <a:rPr lang="en-US" b="1" dirty="0"/>
              <a:t>RNA and Protein Structure Prediction</a:t>
            </a:r>
            <a:r>
              <a:rPr lang="en-US" dirty="0"/>
              <a:t>: In bioinformatics, CFGs are applied to predict the structure of biological molecules. They can represent the nested structure of RNA and protein sequences, aiding in understanding biological patterns.</a:t>
            </a:r>
          </a:p>
          <a:p>
            <a:pPr>
              <a:buFont typeface="Arial" panose="020B0604020202020204" pitchFamily="34" charset="0"/>
              <a:buChar char="•"/>
            </a:pPr>
            <a:r>
              <a:rPr lang="en-US" b="1" dirty="0"/>
              <a:t>Gene Sequence Analysis</a:t>
            </a:r>
            <a:r>
              <a:rPr lang="en-US" dirty="0"/>
              <a:t>: Certain biological structures, such as palindromic sequences in DNA, can be represented by CFGs to help in gene identification and other analyses.</a:t>
            </a:r>
          </a:p>
        </p:txBody>
      </p:sp>
    </p:spTree>
    <p:extLst>
      <p:ext uri="{BB962C8B-B14F-4D97-AF65-F5344CB8AC3E}">
        <p14:creationId xmlns:p14="http://schemas.microsoft.com/office/powerpoint/2010/main" val="623985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274838"/>
            <a:ext cx="6096000" cy="2308324"/>
          </a:xfrm>
          <a:prstGeom prst="rect">
            <a:avLst/>
          </a:prstGeom>
        </p:spPr>
        <p:txBody>
          <a:bodyPr>
            <a:spAutoFit/>
          </a:bodyPr>
          <a:lstStyle/>
          <a:p>
            <a:r>
              <a:rPr lang="en-US" b="1" dirty="0"/>
              <a:t>Game Development</a:t>
            </a:r>
          </a:p>
          <a:p>
            <a:pPr>
              <a:buFont typeface="Arial" panose="020B0604020202020204" pitchFamily="34" charset="0"/>
              <a:buChar char="•"/>
            </a:pPr>
            <a:r>
              <a:rPr lang="en-US" b="1" dirty="0"/>
              <a:t>Procedural Content Generation</a:t>
            </a:r>
            <a:r>
              <a:rPr lang="en-US" dirty="0"/>
              <a:t>: CFGs are used in games to create procedural narratives or worlds. For instance, they help generate dialogue trees, quest structures, or complex branching storylines that can adapt to player choices.</a:t>
            </a:r>
          </a:p>
          <a:p>
            <a:pPr>
              <a:buFont typeface="Arial" panose="020B0604020202020204" pitchFamily="34" charset="0"/>
              <a:buChar char="•"/>
            </a:pPr>
            <a:r>
              <a:rPr lang="en-US" b="1" dirty="0"/>
              <a:t>Dialogue Systems</a:t>
            </a:r>
            <a:r>
              <a:rPr lang="en-US" dirty="0"/>
              <a:t>: In interactive games, CFGs help in building dialogue systems that respond based on structured grammar rules.</a:t>
            </a:r>
          </a:p>
        </p:txBody>
      </p:sp>
    </p:spTree>
    <p:extLst>
      <p:ext uri="{BB962C8B-B14F-4D97-AF65-F5344CB8AC3E}">
        <p14:creationId xmlns:p14="http://schemas.microsoft.com/office/powerpoint/2010/main" val="3817766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274838"/>
            <a:ext cx="6096000" cy="2308324"/>
          </a:xfrm>
          <a:prstGeom prst="rect">
            <a:avLst/>
          </a:prstGeom>
        </p:spPr>
        <p:txBody>
          <a:bodyPr>
            <a:spAutoFit/>
          </a:bodyPr>
          <a:lstStyle/>
          <a:p>
            <a:r>
              <a:rPr lang="en-US" b="1" dirty="0"/>
              <a:t>Robotic Process Automation (RPA) and Workflow Systems</a:t>
            </a:r>
          </a:p>
          <a:p>
            <a:pPr>
              <a:buFont typeface="Arial" panose="020B0604020202020204" pitchFamily="34" charset="0"/>
              <a:buChar char="•"/>
            </a:pPr>
            <a:r>
              <a:rPr lang="en-US" b="1" dirty="0"/>
              <a:t>Defining Workflow Rules</a:t>
            </a:r>
            <a:r>
              <a:rPr lang="en-US" dirty="0"/>
              <a:t>: CFGs can be used to specify rules and sequences in workflows for automation, helping systems to parse and execute complex workflows according to predefined rules.</a:t>
            </a:r>
          </a:p>
          <a:p>
            <a:pPr>
              <a:buFont typeface="Arial" panose="020B0604020202020204" pitchFamily="34" charset="0"/>
              <a:buChar char="•"/>
            </a:pPr>
            <a:r>
              <a:rPr lang="en-US" b="1" dirty="0"/>
              <a:t>Command Interpretation</a:t>
            </a:r>
            <a:r>
              <a:rPr lang="en-US" dirty="0"/>
              <a:t>: Robots or automated systems can interpret and act on structured commands using grammars to understand and execute instructions.</a:t>
            </a:r>
          </a:p>
        </p:txBody>
      </p:sp>
    </p:spTree>
    <p:extLst>
      <p:ext uri="{BB962C8B-B14F-4D97-AF65-F5344CB8AC3E}">
        <p14:creationId xmlns:p14="http://schemas.microsoft.com/office/powerpoint/2010/main" val="1087905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274838"/>
            <a:ext cx="6096000" cy="2308324"/>
          </a:xfrm>
          <a:prstGeom prst="rect">
            <a:avLst/>
          </a:prstGeom>
        </p:spPr>
        <p:txBody>
          <a:bodyPr>
            <a:spAutoFit/>
          </a:bodyPr>
          <a:lstStyle/>
          <a:p>
            <a:r>
              <a:rPr lang="en-US" b="1" dirty="0"/>
              <a:t>Mathematics and Logic</a:t>
            </a:r>
          </a:p>
          <a:p>
            <a:pPr>
              <a:buFont typeface="Arial" panose="020B0604020202020204" pitchFamily="34" charset="0"/>
              <a:buChar char="•"/>
            </a:pPr>
            <a:r>
              <a:rPr lang="en-US" b="1" dirty="0"/>
              <a:t>Mathematical Expression Parsing</a:t>
            </a:r>
            <a:r>
              <a:rPr lang="en-US" dirty="0"/>
              <a:t>: CFGs are used to parse mathematical expressions and equations, which is crucial in symbolic computation, computer algebra systems, and tools for mathematical problem-solving.</a:t>
            </a:r>
          </a:p>
          <a:p>
            <a:pPr>
              <a:buFont typeface="Arial" panose="020B0604020202020204" pitchFamily="34" charset="0"/>
              <a:buChar char="•"/>
            </a:pPr>
            <a:r>
              <a:rPr lang="en-US" b="1" dirty="0"/>
              <a:t>Proof Verification</a:t>
            </a:r>
            <a:r>
              <a:rPr lang="en-US" dirty="0"/>
              <a:t>: In formal logic, CFGs can help structure proofs, allowing automated systems to verify the correctness of logical arguments.</a:t>
            </a:r>
          </a:p>
        </p:txBody>
      </p:sp>
    </p:spTree>
    <p:extLst>
      <p:ext uri="{BB962C8B-B14F-4D97-AF65-F5344CB8AC3E}">
        <p14:creationId xmlns:p14="http://schemas.microsoft.com/office/powerpoint/2010/main" val="3749573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94855" y="812861"/>
            <a:ext cx="7586757" cy="584775"/>
          </a:xfrm>
          <a:prstGeom prst="rect">
            <a:avLst/>
          </a:prstGeom>
          <a:solidFill>
            <a:schemeClr val="accent2"/>
          </a:solidFill>
        </p:spPr>
        <p:txBody>
          <a:bodyPr wrap="none">
            <a:spAutoFit/>
          </a:bodyPr>
          <a:lstStyle/>
          <a:p>
            <a:r>
              <a:rPr lang="en-US" sz="3200" b="1" dirty="0">
                <a:latin typeface="Cambria" panose="02040503050406030204" pitchFamily="18" charset="0"/>
              </a:rPr>
              <a:t>Ambiguity in Grammars and Languages</a:t>
            </a:r>
            <a:endParaRPr lang="en-US" sz="3200" b="1" dirty="0"/>
          </a:p>
        </p:txBody>
      </p:sp>
      <p:sp>
        <p:nvSpPr>
          <p:cNvPr id="3" name="Rectangle 2"/>
          <p:cNvSpPr/>
          <p:nvPr/>
        </p:nvSpPr>
        <p:spPr>
          <a:xfrm>
            <a:off x="290945" y="2413338"/>
            <a:ext cx="10744200" cy="1938992"/>
          </a:xfrm>
          <a:prstGeom prst="rect">
            <a:avLst/>
          </a:prstGeom>
          <a:ln>
            <a:solidFill>
              <a:schemeClr val="accent1"/>
            </a:solidFill>
          </a:ln>
        </p:spPr>
        <p:txBody>
          <a:bodyPr wrap="square">
            <a:spAutoFit/>
          </a:bodyPr>
          <a:lstStyle/>
          <a:p>
            <a:pPr algn="ctr"/>
            <a:r>
              <a:rPr lang="en-US" sz="2400" b="1" dirty="0"/>
              <a:t>Ambiguity in grammars and languages</a:t>
            </a:r>
            <a:r>
              <a:rPr lang="en-US" sz="2400" dirty="0"/>
              <a:t> is a situation where a given grammar generates a string that can have more than one distinct parse tree or derivation. This can lead to confusion in interpreting the structure and meaning of the string. Ambiguity is particularly significant in programming languages, compilers, and natural language processing, where consistent interpretation is critical.</a:t>
            </a:r>
          </a:p>
        </p:txBody>
      </p:sp>
      <p:sp>
        <p:nvSpPr>
          <p:cNvPr id="5" name="Rectangle 4"/>
          <p:cNvSpPr/>
          <p:nvPr/>
        </p:nvSpPr>
        <p:spPr>
          <a:xfrm>
            <a:off x="2857501" y="4629368"/>
            <a:ext cx="5808518" cy="1477328"/>
          </a:xfrm>
          <a:prstGeom prst="rect">
            <a:avLst/>
          </a:prstGeom>
          <a:ln>
            <a:solidFill>
              <a:schemeClr val="accent1"/>
            </a:solidFill>
          </a:ln>
        </p:spPr>
        <p:txBody>
          <a:bodyPr wrap="square">
            <a:spAutoFit/>
          </a:bodyPr>
          <a:lstStyle/>
          <a:p>
            <a:pPr algn="ctr"/>
            <a:r>
              <a:rPr lang="en-US" dirty="0"/>
              <a:t>Ambiguity in grammars leads to multiple interpretations of the same string, which is often undesirable in computational contexts like programming languages. By refining grammars or limiting language constructs, ambiguity can be minimized to ensure a consistent and clear structure</a:t>
            </a:r>
            <a:r>
              <a:rPr lang="en-US" dirty="0" smtClean="0"/>
              <a:t>.</a:t>
            </a:r>
            <a:endParaRPr lang="en-US" dirty="0"/>
          </a:p>
        </p:txBody>
      </p:sp>
    </p:spTree>
    <p:extLst>
      <p:ext uri="{BB962C8B-B14F-4D97-AF65-F5344CB8AC3E}">
        <p14:creationId xmlns:p14="http://schemas.microsoft.com/office/powerpoint/2010/main" val="179300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4855" y="646884"/>
            <a:ext cx="10609118" cy="1938992"/>
          </a:xfrm>
          <a:prstGeom prst="rect">
            <a:avLst/>
          </a:prstGeom>
          <a:ln>
            <a:solidFill>
              <a:schemeClr val="accent1"/>
            </a:solidFill>
          </a:ln>
        </p:spPr>
        <p:txBody>
          <a:bodyPr wrap="square">
            <a:spAutoFit/>
          </a:bodyPr>
          <a:lstStyle/>
          <a:p>
            <a:r>
              <a:rPr lang="en-US" sz="2400" b="1" dirty="0"/>
              <a:t>What Is an Ambiguous Grammar?</a:t>
            </a:r>
          </a:p>
          <a:p>
            <a:pPr algn="just"/>
            <a:r>
              <a:rPr lang="en-US" sz="2400" dirty="0"/>
              <a:t>A </a:t>
            </a:r>
            <a:r>
              <a:rPr lang="en-US" sz="2400" b="1" dirty="0"/>
              <a:t>grammar is ambiguous</a:t>
            </a:r>
            <a:r>
              <a:rPr lang="en-US" sz="2400" dirty="0"/>
              <a:t> if there exists at least one string in the language that has multiple valid parse trees (or equivalently, multiple leftmost or rightmost derivations) according to the grammar. This means that there is more than one way to derive the same string, leading to multiple interpretations of the structure.</a:t>
            </a:r>
          </a:p>
        </p:txBody>
      </p:sp>
    </p:spTree>
    <p:extLst>
      <p:ext uri="{BB962C8B-B14F-4D97-AF65-F5344CB8AC3E}">
        <p14:creationId xmlns:p14="http://schemas.microsoft.com/office/powerpoint/2010/main" val="3368784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0992" y="158372"/>
            <a:ext cx="9743208" cy="2000548"/>
          </a:xfrm>
          <a:prstGeom prst="rect">
            <a:avLst/>
          </a:prstGeom>
          <a:ln>
            <a:solidFill>
              <a:schemeClr val="tx1"/>
            </a:solidFill>
          </a:ln>
        </p:spPr>
        <p:txBody>
          <a:bodyPr wrap="square">
            <a:spAutoFit/>
          </a:bodyPr>
          <a:lstStyle/>
          <a:p>
            <a:pPr algn="just"/>
            <a:r>
              <a:rPr lang="en-US" sz="2400" b="1" dirty="0" smtClean="0"/>
              <a:t>In formal language theory, a grammar is typically represented using a tuple, especially when defining context-free grammars (CFGs). The standard notation for a grammar is represented as a 4-tuple: </a:t>
            </a:r>
          </a:p>
          <a:p>
            <a:pPr algn="ctr"/>
            <a:r>
              <a:rPr lang="en-US" sz="2800" b="1" dirty="0" smtClean="0">
                <a:solidFill>
                  <a:srgbClr val="FF0000"/>
                </a:solidFill>
              </a:rPr>
              <a:t>G</a:t>
            </a:r>
            <a:r>
              <a:rPr lang="en-US" sz="2800" b="1" dirty="0">
                <a:solidFill>
                  <a:srgbClr val="FF0000"/>
                </a:solidFill>
              </a:rPr>
              <a:t>=(V,T,P,S)</a:t>
            </a:r>
          </a:p>
          <a:p>
            <a:pPr algn="just"/>
            <a:endParaRPr lang="en-US" sz="2400" b="1" dirty="0"/>
          </a:p>
        </p:txBody>
      </p:sp>
      <p:sp>
        <p:nvSpPr>
          <p:cNvPr id="4" name="Rectangle 3"/>
          <p:cNvSpPr/>
          <p:nvPr/>
        </p:nvSpPr>
        <p:spPr>
          <a:xfrm>
            <a:off x="658091" y="2387521"/>
            <a:ext cx="11655136" cy="4093428"/>
          </a:xfrm>
          <a:prstGeom prst="rect">
            <a:avLst/>
          </a:prstGeom>
          <a:ln>
            <a:solidFill>
              <a:schemeClr val="tx1"/>
            </a:solidFill>
          </a:ln>
        </p:spPr>
        <p:txBody>
          <a:bodyPr wrap="square">
            <a:spAutoFit/>
          </a:bodyPr>
          <a:lstStyle/>
          <a:p>
            <a:r>
              <a:rPr lang="en-US" sz="2000" dirty="0"/>
              <a:t>Where:</a:t>
            </a:r>
          </a:p>
          <a:p>
            <a:endParaRPr lang="en-US" sz="2000" dirty="0"/>
          </a:p>
          <a:p>
            <a:pPr marL="285750" indent="-285750">
              <a:buFont typeface="Arial" panose="020B0604020202020204" pitchFamily="34" charset="0"/>
              <a:buChar char="•"/>
            </a:pPr>
            <a:r>
              <a:rPr lang="en-US" sz="2000" b="1" dirty="0">
                <a:solidFill>
                  <a:srgbClr val="FF0000"/>
                </a:solidFill>
              </a:rPr>
              <a:t>V</a:t>
            </a:r>
            <a:r>
              <a:rPr lang="en-US" sz="2000" dirty="0"/>
              <a:t> (Variables or Non-terminals): A finite set of non-terminal symbols. These symbols can be replaced or expanded using production rules. They are also referred to as syntactic variables</a:t>
            </a:r>
            <a:r>
              <a:rPr lang="en-US" sz="2000" dirty="0" smtClean="0"/>
              <a:t>.</a:t>
            </a:r>
            <a:endParaRPr lang="en-US" sz="2000" dirty="0"/>
          </a:p>
          <a:p>
            <a:pPr marL="285750" indent="-285750">
              <a:buFont typeface="Arial" panose="020B0604020202020204" pitchFamily="34" charset="0"/>
              <a:buChar char="•"/>
            </a:pPr>
            <a:r>
              <a:rPr lang="en-US" sz="2000" b="1" dirty="0">
                <a:solidFill>
                  <a:srgbClr val="FF0000"/>
                </a:solidFill>
              </a:rPr>
              <a:t>T</a:t>
            </a:r>
            <a:r>
              <a:rPr lang="en-US" sz="2000" dirty="0"/>
              <a:t> (Terminals): A finite set of terminal symbols, which form the actual content of the strings generated by the grammar. Terminal symbols are the alphabet of the language and appear in the final output strings</a:t>
            </a:r>
            <a:r>
              <a:rPr lang="en-US" sz="2000" dirty="0" smtClean="0"/>
              <a:t>.</a:t>
            </a:r>
            <a:endParaRPr lang="en-US" sz="2000" dirty="0"/>
          </a:p>
          <a:p>
            <a:pPr marL="285750" indent="-285750">
              <a:buFont typeface="Arial" panose="020B0604020202020204" pitchFamily="34" charset="0"/>
              <a:buChar char="•"/>
            </a:pPr>
            <a:r>
              <a:rPr lang="en-US" sz="2000" b="1" dirty="0">
                <a:solidFill>
                  <a:srgbClr val="FF0000"/>
                </a:solidFill>
              </a:rPr>
              <a:t>P</a:t>
            </a:r>
            <a:r>
              <a:rPr lang="en-US" sz="2000" dirty="0"/>
              <a:t> (Productions or Rules): A finite set of production rules. Each rule is of the form</a:t>
            </a:r>
            <a:r>
              <a:rPr lang="en-US" sz="2000" dirty="0" smtClean="0"/>
              <a:t>: </a:t>
            </a:r>
            <a:r>
              <a:rPr lang="en-US" sz="2000" dirty="0"/>
              <a:t>A→</a:t>
            </a:r>
            <a:r>
              <a:rPr lang="el-GR" sz="2000" dirty="0"/>
              <a:t>α</a:t>
            </a:r>
            <a:endParaRPr lang="en-US" sz="2000" dirty="0"/>
          </a:p>
          <a:p>
            <a:r>
              <a:rPr lang="en-US" sz="2000" dirty="0" smtClean="0"/>
              <a:t>		Where</a:t>
            </a:r>
            <a:r>
              <a:rPr lang="en-US" sz="2000" dirty="0"/>
              <a:t>:</a:t>
            </a:r>
          </a:p>
          <a:p>
            <a:r>
              <a:rPr lang="en-US" sz="2000" dirty="0" smtClean="0"/>
              <a:t>			A </a:t>
            </a:r>
            <a:r>
              <a:rPr lang="en-US" sz="2000" dirty="0"/>
              <a:t>is a non-terminal symbol from </a:t>
            </a:r>
            <a:r>
              <a:rPr lang="en-US" sz="2000" dirty="0" smtClean="0"/>
              <a:t>V.</a:t>
            </a:r>
            <a:endParaRPr lang="en-US" sz="2000" dirty="0"/>
          </a:p>
          <a:p>
            <a:r>
              <a:rPr lang="en-US" sz="2000" dirty="0" smtClean="0"/>
              <a:t>			α </a:t>
            </a:r>
            <a:r>
              <a:rPr lang="en-US" sz="2000" dirty="0"/>
              <a:t>is a string of symbols from (V∪T</a:t>
            </a:r>
            <a:r>
              <a:rPr lang="en-US" sz="2000" dirty="0" smtClean="0"/>
              <a:t>)</a:t>
            </a:r>
            <a:r>
              <a:rPr lang="en-US" sz="2000" dirty="0"/>
              <a:t> </a:t>
            </a:r>
            <a:r>
              <a:rPr lang="en-US" sz="2000" dirty="0" smtClean="0"/>
              <a:t> </a:t>
            </a:r>
            <a:r>
              <a:rPr lang="en-US" sz="2000" dirty="0"/>
              <a:t>(i.e., a combination of terminals and/or non-terminals).</a:t>
            </a:r>
          </a:p>
          <a:p>
            <a:pPr marL="285750" indent="-285750">
              <a:buFont typeface="Arial" panose="020B0604020202020204" pitchFamily="34" charset="0"/>
              <a:buChar char="•"/>
            </a:pPr>
            <a:r>
              <a:rPr lang="en-US" sz="2000" b="1" dirty="0">
                <a:solidFill>
                  <a:srgbClr val="FF0000"/>
                </a:solidFill>
              </a:rPr>
              <a:t>S</a:t>
            </a:r>
            <a:r>
              <a:rPr lang="en-US" sz="2000" dirty="0">
                <a:solidFill>
                  <a:srgbClr val="FF0000"/>
                </a:solidFill>
              </a:rPr>
              <a:t> </a:t>
            </a:r>
            <a:r>
              <a:rPr lang="en-US" sz="2000" dirty="0"/>
              <a:t>(Start Symbol): A special non-terminal symbol from VVV that denotes the starting point for generating strings. It is the symbol from which production begins.</a:t>
            </a:r>
          </a:p>
        </p:txBody>
      </p:sp>
    </p:spTree>
    <p:extLst>
      <p:ext uri="{BB962C8B-B14F-4D97-AF65-F5344CB8AC3E}">
        <p14:creationId xmlns:p14="http://schemas.microsoft.com/office/powerpoint/2010/main" val="316125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7874" y="786954"/>
            <a:ext cx="8667671" cy="2766738"/>
          </a:xfrm>
          <a:prstGeom prst="rect">
            <a:avLst/>
          </a:prstGeom>
        </p:spPr>
      </p:pic>
    </p:spTree>
    <p:extLst>
      <p:ext uri="{BB962C8B-B14F-4D97-AF65-F5344CB8AC3E}">
        <p14:creationId xmlns:p14="http://schemas.microsoft.com/office/powerpoint/2010/main" val="3687229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5664" y="1383075"/>
            <a:ext cx="10525846" cy="3209707"/>
          </a:xfrm>
          <a:prstGeom prst="rect">
            <a:avLst/>
          </a:prstGeom>
        </p:spPr>
      </p:pic>
    </p:spTree>
    <p:extLst>
      <p:ext uri="{BB962C8B-B14F-4D97-AF65-F5344CB8AC3E}">
        <p14:creationId xmlns:p14="http://schemas.microsoft.com/office/powerpoint/2010/main" val="2271308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9205" y="839354"/>
            <a:ext cx="8550867" cy="3836555"/>
          </a:xfrm>
          <a:prstGeom prst="rect">
            <a:avLst/>
          </a:prstGeom>
        </p:spPr>
      </p:pic>
    </p:spTree>
    <p:extLst>
      <p:ext uri="{BB962C8B-B14F-4D97-AF65-F5344CB8AC3E}">
        <p14:creationId xmlns:p14="http://schemas.microsoft.com/office/powerpoint/2010/main" val="2034710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7072" y="434525"/>
            <a:ext cx="9417627" cy="2908478"/>
          </a:xfrm>
          <a:prstGeom prst="rect">
            <a:avLst/>
          </a:prstGeom>
        </p:spPr>
      </p:pic>
    </p:spTree>
    <p:extLst>
      <p:ext uri="{BB962C8B-B14F-4D97-AF65-F5344CB8AC3E}">
        <p14:creationId xmlns:p14="http://schemas.microsoft.com/office/powerpoint/2010/main" val="709173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4700" y="933665"/>
            <a:ext cx="8667781" cy="2661589"/>
          </a:xfrm>
          <a:prstGeom prst="rect">
            <a:avLst/>
          </a:prstGeom>
        </p:spPr>
      </p:pic>
    </p:spTree>
    <p:extLst>
      <p:ext uri="{BB962C8B-B14F-4D97-AF65-F5344CB8AC3E}">
        <p14:creationId xmlns:p14="http://schemas.microsoft.com/office/powerpoint/2010/main" val="241876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6745" y="1741384"/>
            <a:ext cx="9895609" cy="1761183"/>
          </a:xfrm>
          <a:prstGeom prst="rect">
            <a:avLst/>
          </a:prstGeom>
        </p:spPr>
      </p:pic>
    </p:spTree>
    <p:extLst>
      <p:ext uri="{BB962C8B-B14F-4D97-AF65-F5344CB8AC3E}">
        <p14:creationId xmlns:p14="http://schemas.microsoft.com/office/powerpoint/2010/main" val="1404542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7729" y="737755"/>
            <a:ext cx="5247408" cy="523220"/>
          </a:xfrm>
          <a:prstGeom prst="rect">
            <a:avLst/>
          </a:prstGeom>
          <a:solidFill>
            <a:schemeClr val="accent2"/>
          </a:solidFill>
        </p:spPr>
        <p:txBody>
          <a:bodyPr wrap="square" rtlCol="0">
            <a:spAutoFit/>
          </a:bodyPr>
          <a:lstStyle/>
          <a:p>
            <a:r>
              <a:rPr lang="en-US" sz="2800" b="1" dirty="0" smtClean="0"/>
              <a:t>Removing Useless Productions</a:t>
            </a:r>
            <a:endParaRPr lang="en-US" sz="2800" b="1" dirty="0"/>
          </a:p>
        </p:txBody>
      </p:sp>
      <p:sp>
        <p:nvSpPr>
          <p:cNvPr id="3" name="Rectangle 2"/>
          <p:cNvSpPr/>
          <p:nvPr/>
        </p:nvSpPr>
        <p:spPr>
          <a:xfrm>
            <a:off x="1163782" y="2274838"/>
            <a:ext cx="7980218" cy="1938992"/>
          </a:xfrm>
          <a:prstGeom prst="rect">
            <a:avLst/>
          </a:prstGeom>
        </p:spPr>
        <p:txBody>
          <a:bodyPr wrap="square">
            <a:spAutoFit/>
          </a:bodyPr>
          <a:lstStyle/>
          <a:p>
            <a:pPr algn="just"/>
            <a:r>
              <a:rPr lang="en-US" sz="2000" dirty="0"/>
              <a:t>In the context of formal grammars, removing useless productions is an essential process for simplifying a grammar. This step is crucial, especially when dealing with ambiguous grammars, as it helps streamline the grammar by eliminating rules that do not contribute to deriving terminal strings. Useless productions are productions that can never be part of any derivation of a string in the language generated by the grammar.</a:t>
            </a:r>
          </a:p>
        </p:txBody>
      </p:sp>
    </p:spTree>
    <p:extLst>
      <p:ext uri="{BB962C8B-B14F-4D97-AF65-F5344CB8AC3E}">
        <p14:creationId xmlns:p14="http://schemas.microsoft.com/office/powerpoint/2010/main" val="1025629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9162" y="682769"/>
            <a:ext cx="10147156" cy="4024313"/>
          </a:xfrm>
          <a:prstGeom prst="rect">
            <a:avLst/>
          </a:prstGeom>
        </p:spPr>
      </p:pic>
    </p:spTree>
    <p:extLst>
      <p:ext uri="{BB962C8B-B14F-4D97-AF65-F5344CB8AC3E}">
        <p14:creationId xmlns:p14="http://schemas.microsoft.com/office/powerpoint/2010/main" val="2322445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2055" y="697921"/>
            <a:ext cx="9725891" cy="4757305"/>
          </a:xfrm>
          <a:prstGeom prst="rect">
            <a:avLst/>
          </a:prstGeom>
        </p:spPr>
      </p:pic>
    </p:spTree>
    <p:extLst>
      <p:ext uri="{BB962C8B-B14F-4D97-AF65-F5344CB8AC3E}">
        <p14:creationId xmlns:p14="http://schemas.microsoft.com/office/powerpoint/2010/main" val="1558256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382" y="696190"/>
            <a:ext cx="11942618" cy="1200329"/>
          </a:xfrm>
          <a:prstGeom prst="rect">
            <a:avLst/>
          </a:prstGeom>
          <a:noFill/>
          <a:ln>
            <a:solidFill>
              <a:schemeClr val="accent1"/>
            </a:solidFill>
          </a:ln>
        </p:spPr>
        <p:txBody>
          <a:bodyPr wrap="square" rtlCol="0">
            <a:spAutoFit/>
          </a:bodyPr>
          <a:lstStyle/>
          <a:p>
            <a:pPr marL="342900" indent="-342900">
              <a:buFont typeface="+mj-lt"/>
              <a:buAutoNum type="arabicPeriod"/>
            </a:pPr>
            <a:r>
              <a:rPr lang="en-US" sz="3600" b="1" dirty="0" smtClean="0"/>
              <a:t>Derivability (A Variable which generate string)</a:t>
            </a:r>
          </a:p>
          <a:p>
            <a:pPr marL="342900" indent="-342900">
              <a:buFont typeface="+mj-lt"/>
              <a:buAutoNum type="arabicPeriod"/>
            </a:pPr>
            <a:r>
              <a:rPr lang="en-US" sz="3600" b="1" dirty="0" smtClean="0"/>
              <a:t>Reachability (A Variable which is reachable from starting S)</a:t>
            </a:r>
            <a:endParaRPr lang="en-US" sz="3600" b="1" dirty="0"/>
          </a:p>
        </p:txBody>
      </p:sp>
      <p:graphicFrame>
        <p:nvGraphicFramePr>
          <p:cNvPr id="4" name="Object 3"/>
          <p:cNvGraphicFramePr>
            <a:graphicFrameLocks noChangeAspect="1"/>
          </p:cNvGraphicFramePr>
          <p:nvPr>
            <p:extLst>
              <p:ext uri="{D42A27DB-BD31-4B8C-83A1-F6EECF244321}">
                <p14:modId xmlns:p14="http://schemas.microsoft.com/office/powerpoint/2010/main" val="1375774978"/>
              </p:ext>
            </p:extLst>
          </p:nvPr>
        </p:nvGraphicFramePr>
        <p:xfrm>
          <a:off x="4260272" y="2361768"/>
          <a:ext cx="2878282" cy="2664306"/>
        </p:xfrm>
        <a:graphic>
          <a:graphicData uri="http://schemas.openxmlformats.org/presentationml/2006/ole">
            <mc:AlternateContent xmlns:mc="http://schemas.openxmlformats.org/markup-compatibility/2006">
              <mc:Choice xmlns:v="urn:schemas-microsoft-com:vml" Requires="v">
                <p:oleObj spid="_x0000_s1046" name="Equation" r:id="rId3" imgW="914400" imgH="1091880" progId="Equation.DSMT4">
                  <p:embed/>
                </p:oleObj>
              </mc:Choice>
              <mc:Fallback>
                <p:oleObj name="Equation" r:id="rId3" imgW="914400" imgH="1091880" progId="Equation.DSMT4">
                  <p:embed/>
                  <p:pic>
                    <p:nvPicPr>
                      <p:cNvPr id="0" name=""/>
                      <p:cNvPicPr/>
                      <p:nvPr/>
                    </p:nvPicPr>
                    <p:blipFill>
                      <a:blip r:embed="rId4"/>
                      <a:stretch>
                        <a:fillRect/>
                      </a:stretch>
                    </p:blipFill>
                    <p:spPr>
                      <a:xfrm>
                        <a:off x="4260272" y="2361768"/>
                        <a:ext cx="2878282" cy="2664306"/>
                      </a:xfrm>
                      <a:prstGeom prst="rect">
                        <a:avLst/>
                      </a:prstGeom>
                      <a:ln>
                        <a:solidFill>
                          <a:schemeClr val="accent1"/>
                        </a:solidFill>
                      </a:ln>
                    </p:spPr>
                  </p:pic>
                </p:oleObj>
              </mc:Fallback>
            </mc:AlternateContent>
          </a:graphicData>
        </a:graphic>
      </p:graphicFrame>
      <p:sp>
        <p:nvSpPr>
          <p:cNvPr id="5" name="TextBox 4"/>
          <p:cNvSpPr txBox="1"/>
          <p:nvPr/>
        </p:nvSpPr>
        <p:spPr>
          <a:xfrm>
            <a:off x="249382" y="3023755"/>
            <a:ext cx="3792681" cy="369332"/>
          </a:xfrm>
          <a:prstGeom prst="rect">
            <a:avLst/>
          </a:prstGeom>
          <a:noFill/>
        </p:spPr>
        <p:txBody>
          <a:bodyPr wrap="square" rtlCol="0">
            <a:spAutoFit/>
          </a:bodyPr>
          <a:lstStyle/>
          <a:p>
            <a:r>
              <a:rPr lang="en-US" dirty="0" smtClean="0"/>
              <a:t>Useful Symbol: {</a:t>
            </a:r>
            <a:r>
              <a:rPr lang="en-US" dirty="0" err="1" smtClean="0"/>
              <a:t>a,b,S,A</a:t>
            </a:r>
            <a:r>
              <a:rPr lang="en-US" dirty="0" smtClean="0"/>
              <a:t>}</a:t>
            </a:r>
            <a:endParaRPr lang="en-US" dirty="0"/>
          </a:p>
        </p:txBody>
      </p:sp>
    </p:spTree>
    <p:extLst>
      <p:ext uri="{BB962C8B-B14F-4D97-AF65-F5344CB8AC3E}">
        <p14:creationId xmlns:p14="http://schemas.microsoft.com/office/powerpoint/2010/main" val="2306569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92282" y="1085022"/>
            <a:ext cx="10058400" cy="310854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Consider a simple grammar G defined 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G=(V,T,P,S) With the following components: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V={S,A} (Set of non-terminals)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a,b</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(Set of terminals)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S→aA,A→b</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(Set of productions)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 (Start symbol)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This grammar generates strings starting with </a:t>
            </a:r>
            <a:r>
              <a:rPr kumimoji="0" lang="en-US" alt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and followed by b.</a:t>
            </a:r>
          </a:p>
        </p:txBody>
      </p:sp>
    </p:spTree>
    <p:extLst>
      <p:ext uri="{BB962C8B-B14F-4D97-AF65-F5344CB8AC3E}">
        <p14:creationId xmlns:p14="http://schemas.microsoft.com/office/powerpoint/2010/main" val="4193632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3841" y="330346"/>
            <a:ext cx="3715383" cy="2018000"/>
          </a:xfrm>
          <a:prstGeom prst="rect">
            <a:avLst/>
          </a:prstGeom>
        </p:spPr>
      </p:pic>
      <p:pic>
        <p:nvPicPr>
          <p:cNvPr id="3" name="Picture 2"/>
          <p:cNvPicPr>
            <a:picLocks noChangeAspect="1"/>
          </p:cNvPicPr>
          <p:nvPr/>
        </p:nvPicPr>
        <p:blipFill>
          <a:blip r:embed="rId3"/>
          <a:stretch>
            <a:fillRect/>
          </a:stretch>
        </p:blipFill>
        <p:spPr>
          <a:xfrm>
            <a:off x="5187684" y="330346"/>
            <a:ext cx="4164133" cy="2018000"/>
          </a:xfrm>
          <a:prstGeom prst="rect">
            <a:avLst/>
          </a:prstGeom>
        </p:spPr>
      </p:pic>
      <p:pic>
        <p:nvPicPr>
          <p:cNvPr id="4" name="Picture 3"/>
          <p:cNvPicPr>
            <a:picLocks noChangeAspect="1"/>
          </p:cNvPicPr>
          <p:nvPr/>
        </p:nvPicPr>
        <p:blipFill>
          <a:blip r:embed="rId4"/>
          <a:stretch>
            <a:fillRect/>
          </a:stretch>
        </p:blipFill>
        <p:spPr>
          <a:xfrm>
            <a:off x="483840" y="2734789"/>
            <a:ext cx="3715383" cy="2221675"/>
          </a:xfrm>
          <a:prstGeom prst="rect">
            <a:avLst/>
          </a:prstGeom>
        </p:spPr>
      </p:pic>
      <p:pic>
        <p:nvPicPr>
          <p:cNvPr id="5" name="Picture 4"/>
          <p:cNvPicPr>
            <a:picLocks noChangeAspect="1"/>
          </p:cNvPicPr>
          <p:nvPr/>
        </p:nvPicPr>
        <p:blipFill>
          <a:blip r:embed="rId5"/>
          <a:stretch>
            <a:fillRect/>
          </a:stretch>
        </p:blipFill>
        <p:spPr>
          <a:xfrm>
            <a:off x="5187684" y="2587336"/>
            <a:ext cx="4164133" cy="2369128"/>
          </a:xfrm>
          <a:prstGeom prst="rect">
            <a:avLst/>
          </a:prstGeom>
        </p:spPr>
      </p:pic>
    </p:spTree>
    <p:extLst>
      <p:ext uri="{BB962C8B-B14F-4D97-AF65-F5344CB8AC3E}">
        <p14:creationId xmlns:p14="http://schemas.microsoft.com/office/powerpoint/2010/main" val="1149536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032" y="526711"/>
            <a:ext cx="4631994" cy="2268444"/>
          </a:xfrm>
          <a:prstGeom prst="rect">
            <a:avLst/>
          </a:prstGeom>
        </p:spPr>
      </p:pic>
      <p:pic>
        <p:nvPicPr>
          <p:cNvPr id="3" name="Picture 2"/>
          <p:cNvPicPr>
            <a:picLocks noChangeAspect="1"/>
          </p:cNvPicPr>
          <p:nvPr/>
        </p:nvPicPr>
        <p:blipFill>
          <a:blip r:embed="rId3"/>
          <a:stretch>
            <a:fillRect/>
          </a:stretch>
        </p:blipFill>
        <p:spPr>
          <a:xfrm>
            <a:off x="6267307" y="526711"/>
            <a:ext cx="5174816" cy="2160443"/>
          </a:xfrm>
          <a:prstGeom prst="rect">
            <a:avLst/>
          </a:prstGeom>
        </p:spPr>
      </p:pic>
      <p:pic>
        <p:nvPicPr>
          <p:cNvPr id="4" name="Picture 3"/>
          <p:cNvPicPr>
            <a:picLocks noChangeAspect="1"/>
          </p:cNvPicPr>
          <p:nvPr/>
        </p:nvPicPr>
        <p:blipFill>
          <a:blip r:embed="rId4"/>
          <a:stretch>
            <a:fillRect/>
          </a:stretch>
        </p:blipFill>
        <p:spPr>
          <a:xfrm>
            <a:off x="3439258" y="3366811"/>
            <a:ext cx="5656098" cy="1336023"/>
          </a:xfrm>
          <a:prstGeom prst="rect">
            <a:avLst/>
          </a:prstGeom>
        </p:spPr>
      </p:pic>
      <p:pic>
        <p:nvPicPr>
          <p:cNvPr id="5" name="Picture 4"/>
          <p:cNvPicPr>
            <a:picLocks noChangeAspect="1"/>
          </p:cNvPicPr>
          <p:nvPr/>
        </p:nvPicPr>
        <p:blipFill>
          <a:blip r:embed="rId5"/>
          <a:stretch>
            <a:fillRect/>
          </a:stretch>
        </p:blipFill>
        <p:spPr>
          <a:xfrm>
            <a:off x="3299822" y="5112327"/>
            <a:ext cx="6118236" cy="1075026"/>
          </a:xfrm>
          <a:prstGeom prst="rect">
            <a:avLst/>
          </a:prstGeom>
        </p:spPr>
      </p:pic>
    </p:spTree>
    <p:extLst>
      <p:ext uri="{BB962C8B-B14F-4D97-AF65-F5344CB8AC3E}">
        <p14:creationId xmlns:p14="http://schemas.microsoft.com/office/powerpoint/2010/main" val="3142953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4044" y="959114"/>
            <a:ext cx="7308273" cy="2076590"/>
          </a:xfrm>
          <a:prstGeom prst="rect">
            <a:avLst/>
          </a:prstGeom>
        </p:spPr>
      </p:pic>
    </p:spTree>
    <p:extLst>
      <p:ext uri="{BB962C8B-B14F-4D97-AF65-F5344CB8AC3E}">
        <p14:creationId xmlns:p14="http://schemas.microsoft.com/office/powerpoint/2010/main" val="953157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89910" y="1163782"/>
            <a:ext cx="5257800" cy="584775"/>
          </a:xfrm>
          <a:prstGeom prst="rect">
            <a:avLst/>
          </a:prstGeom>
          <a:solidFill>
            <a:schemeClr val="accent2"/>
          </a:solidFill>
          <a:ln>
            <a:solidFill>
              <a:schemeClr val="accent1"/>
            </a:solidFill>
          </a:ln>
        </p:spPr>
        <p:txBody>
          <a:bodyPr wrap="square" rtlCol="0">
            <a:spAutoFit/>
          </a:bodyPr>
          <a:lstStyle/>
          <a:p>
            <a:pPr algn="ctr"/>
            <a:r>
              <a:rPr lang="en-US" sz="3200" b="1" dirty="0" smtClean="0"/>
              <a:t>Removing E (Null Production)</a:t>
            </a:r>
            <a:endParaRPr lang="en-US" sz="3200" b="1" dirty="0"/>
          </a:p>
        </p:txBody>
      </p:sp>
      <p:pic>
        <p:nvPicPr>
          <p:cNvPr id="3" name="Picture 2"/>
          <p:cNvPicPr>
            <a:picLocks noChangeAspect="1"/>
          </p:cNvPicPr>
          <p:nvPr/>
        </p:nvPicPr>
        <p:blipFill>
          <a:blip r:embed="rId2"/>
          <a:stretch>
            <a:fillRect/>
          </a:stretch>
        </p:blipFill>
        <p:spPr>
          <a:xfrm>
            <a:off x="1278082" y="2557462"/>
            <a:ext cx="9944100" cy="2482129"/>
          </a:xfrm>
          <a:prstGeom prst="rect">
            <a:avLst/>
          </a:prstGeom>
        </p:spPr>
      </p:pic>
    </p:spTree>
    <p:extLst>
      <p:ext uri="{BB962C8B-B14F-4D97-AF65-F5344CB8AC3E}">
        <p14:creationId xmlns:p14="http://schemas.microsoft.com/office/powerpoint/2010/main" val="238901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027" y="189545"/>
            <a:ext cx="9268691" cy="923330"/>
          </a:xfrm>
          <a:prstGeom prst="rect">
            <a:avLst/>
          </a:prstGeom>
          <a:ln>
            <a:solidFill>
              <a:schemeClr val="accent1"/>
            </a:solidFill>
          </a:ln>
        </p:spPr>
        <p:txBody>
          <a:bodyPr wrap="square">
            <a:spAutoFit/>
          </a:bodyPr>
          <a:lstStyle/>
          <a:p>
            <a:pPr algn="just"/>
            <a:r>
              <a:rPr lang="en-US" b="1" dirty="0"/>
              <a:t>Steps to Remove Null Productions</a:t>
            </a:r>
          </a:p>
          <a:p>
            <a:pPr algn="just"/>
            <a:r>
              <a:rPr lang="en-US" dirty="0"/>
              <a:t>To eliminate null productions while preserving the language generated by the grammar (except possibly removing the empty string if it’s part of the language), follow these steps:</a:t>
            </a:r>
          </a:p>
        </p:txBody>
      </p:sp>
      <p:pic>
        <p:nvPicPr>
          <p:cNvPr id="4" name="Picture 3"/>
          <p:cNvPicPr>
            <a:picLocks noChangeAspect="1"/>
          </p:cNvPicPr>
          <p:nvPr/>
        </p:nvPicPr>
        <p:blipFill>
          <a:blip r:embed="rId2"/>
          <a:stretch>
            <a:fillRect/>
          </a:stretch>
        </p:blipFill>
        <p:spPr>
          <a:xfrm>
            <a:off x="426027" y="1349086"/>
            <a:ext cx="6734175" cy="2705100"/>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26027" y="4290397"/>
            <a:ext cx="6734175" cy="2209800"/>
          </a:xfrm>
          <a:prstGeom prst="rect">
            <a:avLst/>
          </a:prstGeom>
          <a:ln>
            <a:solidFill>
              <a:schemeClr val="accent1"/>
            </a:solidFill>
          </a:ln>
        </p:spPr>
      </p:pic>
    </p:spTree>
    <p:extLst>
      <p:ext uri="{BB962C8B-B14F-4D97-AF65-F5344CB8AC3E}">
        <p14:creationId xmlns:p14="http://schemas.microsoft.com/office/powerpoint/2010/main" val="3584352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335973"/>
            <a:ext cx="6629400" cy="1219200"/>
          </a:xfrm>
          <a:prstGeom prst="rect">
            <a:avLst/>
          </a:prstGeom>
          <a:ln>
            <a:solidFill>
              <a:schemeClr val="accent1"/>
            </a:solidFill>
          </a:ln>
        </p:spPr>
      </p:pic>
    </p:spTree>
    <p:extLst>
      <p:ext uri="{BB962C8B-B14F-4D97-AF65-F5344CB8AC3E}">
        <p14:creationId xmlns:p14="http://schemas.microsoft.com/office/powerpoint/2010/main" val="2523049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9801" y="526754"/>
            <a:ext cx="8713625" cy="2767165"/>
          </a:xfrm>
          <a:prstGeom prst="rect">
            <a:avLst/>
          </a:prstGeom>
        </p:spPr>
      </p:pic>
    </p:spTree>
    <p:extLst>
      <p:ext uri="{BB962C8B-B14F-4D97-AF65-F5344CB8AC3E}">
        <p14:creationId xmlns:p14="http://schemas.microsoft.com/office/powerpoint/2010/main" val="1303186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3718" y="624444"/>
            <a:ext cx="9105900" cy="3211456"/>
          </a:xfrm>
          <a:prstGeom prst="rect">
            <a:avLst/>
          </a:prstGeom>
        </p:spPr>
      </p:pic>
    </p:spTree>
    <p:extLst>
      <p:ext uri="{BB962C8B-B14F-4D97-AF65-F5344CB8AC3E}">
        <p14:creationId xmlns:p14="http://schemas.microsoft.com/office/powerpoint/2010/main" val="3541651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1802" y="1114858"/>
            <a:ext cx="8637262" cy="2719388"/>
          </a:xfrm>
          <a:prstGeom prst="rect">
            <a:avLst/>
          </a:prstGeom>
        </p:spPr>
      </p:pic>
    </p:spTree>
    <p:extLst>
      <p:ext uri="{BB962C8B-B14F-4D97-AF65-F5344CB8AC3E}">
        <p14:creationId xmlns:p14="http://schemas.microsoft.com/office/powerpoint/2010/main" val="3918426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8945" y="757670"/>
            <a:ext cx="8224940" cy="4302702"/>
          </a:xfrm>
          <a:prstGeom prst="rect">
            <a:avLst/>
          </a:prstGeom>
        </p:spPr>
      </p:pic>
    </p:spTree>
    <p:extLst>
      <p:ext uri="{BB962C8B-B14F-4D97-AF65-F5344CB8AC3E}">
        <p14:creationId xmlns:p14="http://schemas.microsoft.com/office/powerpoint/2010/main" val="48290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509" y="374073"/>
            <a:ext cx="10962409" cy="3693319"/>
          </a:xfrm>
          <a:prstGeom prst="rect">
            <a:avLst/>
          </a:prstGeom>
          <a:noFill/>
          <a:ln>
            <a:solidFill>
              <a:schemeClr val="tx1"/>
            </a:solidFill>
          </a:ln>
        </p:spPr>
        <p:txBody>
          <a:bodyPr wrap="square" rtlCol="0">
            <a:spAutoFit/>
          </a:bodyPr>
          <a:lstStyle/>
          <a:p>
            <a:r>
              <a:rPr lang="en-US" dirty="0" smtClean="0"/>
              <a:t>P- Production Rules Represented </a:t>
            </a:r>
          </a:p>
          <a:p>
            <a:endParaRPr lang="en-US" dirty="0"/>
          </a:p>
          <a:p>
            <a:r>
              <a:rPr lang="en-US" dirty="0" smtClean="0"/>
              <a:t>LHS----------------------------------------&gt; RHS</a:t>
            </a:r>
          </a:p>
          <a:p>
            <a:r>
              <a:rPr lang="en-US" dirty="0" smtClean="0"/>
              <a:t>Single Non Terminal----------------</a:t>
            </a:r>
            <a:r>
              <a:rPr lang="en-US" dirty="0" smtClean="0">
                <a:sym typeface="Wingdings" panose="05000000000000000000" pitchFamily="2" charset="2"/>
              </a:rPr>
              <a:t> E | String of terminal &amp; Non terminals.</a:t>
            </a:r>
          </a:p>
          <a:p>
            <a:endParaRPr lang="en-US" dirty="0">
              <a:sym typeface="Wingdings" panose="05000000000000000000" pitchFamily="2" charset="2"/>
            </a:endParaRPr>
          </a:p>
          <a:p>
            <a:r>
              <a:rPr lang="en-US" dirty="0" smtClean="0">
                <a:sym typeface="Wingdings" panose="05000000000000000000" pitchFamily="2" charset="2"/>
              </a:rPr>
              <a:t>		A--------------- </a:t>
            </a:r>
            <a:r>
              <a:rPr lang="en-US" dirty="0" err="1" smtClean="0">
                <a:sym typeface="Wingdings" panose="05000000000000000000" pitchFamily="2" charset="2"/>
              </a:rPr>
              <a:t>aB</a:t>
            </a:r>
            <a:r>
              <a:rPr lang="en-US" dirty="0" smtClean="0">
                <a:sym typeface="Wingdings" panose="05000000000000000000" pitchFamily="2" charset="2"/>
              </a:rPr>
              <a:t> </a:t>
            </a:r>
          </a:p>
          <a:p>
            <a:r>
              <a:rPr lang="en-US" dirty="0">
                <a:sym typeface="Wingdings" panose="05000000000000000000" pitchFamily="2" charset="2"/>
              </a:rPr>
              <a:t>	</a:t>
            </a:r>
            <a:r>
              <a:rPr lang="en-US" dirty="0" smtClean="0">
                <a:sym typeface="Wingdings" panose="05000000000000000000" pitchFamily="2" charset="2"/>
              </a:rPr>
              <a:t>	B--------------E</a:t>
            </a:r>
          </a:p>
          <a:p>
            <a:r>
              <a:rPr lang="en-US" dirty="0" smtClean="0">
                <a:sym typeface="Wingdings" panose="05000000000000000000" pitchFamily="2" charset="2"/>
              </a:rPr>
              <a:t>________________________________________________________________________</a:t>
            </a:r>
            <a:r>
              <a:rPr lang="en-US" dirty="0">
                <a:sym typeface="Wingdings" panose="05000000000000000000" pitchFamily="2" charset="2"/>
              </a:rPr>
              <a:t>	</a:t>
            </a:r>
            <a:r>
              <a:rPr lang="en-US" dirty="0" smtClean="0">
                <a:sym typeface="Wingdings" panose="05000000000000000000" pitchFamily="2" charset="2"/>
              </a:rPr>
              <a:t>			A-</a:t>
            </a:r>
            <a:r>
              <a:rPr lang="en-US" dirty="0">
                <a:sym typeface="Wingdings" panose="05000000000000000000" pitchFamily="2" charset="2"/>
              </a:rPr>
              <a:t>-------------- </a:t>
            </a:r>
            <a:r>
              <a:rPr lang="en-US" dirty="0" err="1">
                <a:sym typeface="Wingdings" panose="05000000000000000000" pitchFamily="2" charset="2"/>
              </a:rPr>
              <a:t>aB</a:t>
            </a:r>
            <a:r>
              <a:rPr lang="en-US" dirty="0">
                <a:sym typeface="Wingdings" panose="05000000000000000000" pitchFamily="2" charset="2"/>
              </a:rPr>
              <a:t> </a:t>
            </a:r>
            <a:r>
              <a:rPr lang="en-US" dirty="0" smtClean="0">
                <a:sym typeface="Wingdings" panose="05000000000000000000" pitchFamily="2" charset="2"/>
              </a:rPr>
              <a:t>c</a:t>
            </a:r>
            <a:endParaRPr lang="en-US" dirty="0">
              <a:sym typeface="Wingdings" panose="05000000000000000000" pitchFamily="2" charset="2"/>
            </a:endParaRPr>
          </a:p>
          <a:p>
            <a:r>
              <a:rPr lang="en-US" dirty="0">
                <a:sym typeface="Wingdings" panose="05000000000000000000" pitchFamily="2" charset="2"/>
              </a:rPr>
              <a:t>		B--------------E</a:t>
            </a:r>
          </a:p>
          <a:p>
            <a:r>
              <a:rPr lang="en-US" dirty="0" smtClean="0">
                <a:sym typeface="Wingdings" panose="05000000000000000000" pitchFamily="2" charset="2"/>
              </a:rPr>
              <a:t>		C-------------b</a:t>
            </a:r>
          </a:p>
          <a:p>
            <a:endParaRPr lang="en-US" dirty="0">
              <a:sym typeface="Wingdings" panose="05000000000000000000" pitchFamily="2" charset="2"/>
            </a:endParaRPr>
          </a:p>
          <a:p>
            <a:endParaRPr lang="en-US" dirty="0"/>
          </a:p>
        </p:txBody>
      </p:sp>
    </p:spTree>
    <p:extLst>
      <p:ext uri="{BB962C8B-B14F-4D97-AF65-F5344CB8AC3E}">
        <p14:creationId xmlns:p14="http://schemas.microsoft.com/office/powerpoint/2010/main" val="111715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99102" y="885108"/>
            <a:ext cx="6565234" cy="3053047"/>
          </a:xfrm>
          <a:prstGeom prst="rect">
            <a:avLst/>
          </a:prstGeom>
        </p:spPr>
      </p:pic>
    </p:spTree>
    <p:extLst>
      <p:ext uri="{BB962C8B-B14F-4D97-AF65-F5344CB8AC3E}">
        <p14:creationId xmlns:p14="http://schemas.microsoft.com/office/powerpoint/2010/main" val="1396807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6064" y="1302778"/>
            <a:ext cx="8285018" cy="1279799"/>
          </a:xfrm>
          <a:prstGeom prst="rect">
            <a:avLst/>
          </a:prstGeom>
        </p:spPr>
      </p:pic>
    </p:spTree>
    <p:extLst>
      <p:ext uri="{BB962C8B-B14F-4D97-AF65-F5344CB8AC3E}">
        <p14:creationId xmlns:p14="http://schemas.microsoft.com/office/powerpoint/2010/main" val="4187684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309" y="488372"/>
            <a:ext cx="4499264" cy="584775"/>
          </a:xfrm>
          <a:prstGeom prst="rect">
            <a:avLst/>
          </a:prstGeom>
          <a:solidFill>
            <a:schemeClr val="accent2"/>
          </a:solidFill>
        </p:spPr>
        <p:txBody>
          <a:bodyPr wrap="square" rtlCol="0">
            <a:spAutoFit/>
          </a:bodyPr>
          <a:lstStyle/>
          <a:p>
            <a:r>
              <a:rPr lang="en-US" sz="3200" b="1" dirty="0" smtClean="0"/>
              <a:t>PUSH DOWN AUTOMATA</a:t>
            </a:r>
            <a:endParaRPr lang="en-US" sz="3200" b="1" dirty="0"/>
          </a:p>
        </p:txBody>
      </p:sp>
      <p:sp>
        <p:nvSpPr>
          <p:cNvPr id="3" name="Rectangle 2"/>
          <p:cNvSpPr/>
          <p:nvPr/>
        </p:nvSpPr>
        <p:spPr>
          <a:xfrm>
            <a:off x="1792431" y="1727538"/>
            <a:ext cx="8671213" cy="3108543"/>
          </a:xfrm>
          <a:prstGeom prst="rect">
            <a:avLst/>
          </a:prstGeom>
          <a:ln>
            <a:solidFill>
              <a:schemeClr val="accent1"/>
            </a:solidFill>
          </a:ln>
        </p:spPr>
        <p:txBody>
          <a:bodyPr wrap="square">
            <a:spAutoFit/>
          </a:bodyPr>
          <a:lstStyle/>
          <a:p>
            <a:pPr algn="just"/>
            <a:r>
              <a:rPr lang="en-US" sz="2800" dirty="0"/>
              <a:t>A </a:t>
            </a:r>
            <a:r>
              <a:rPr lang="en-US" sz="2800" b="1" dirty="0"/>
              <a:t>Pushdown Automaton (PDA)</a:t>
            </a:r>
            <a:r>
              <a:rPr lang="en-US" sz="2800" dirty="0"/>
              <a:t> is a type of computational model used to recognize </a:t>
            </a:r>
            <a:r>
              <a:rPr lang="en-US" sz="2800" b="1" dirty="0"/>
              <a:t>context-free languages</a:t>
            </a:r>
            <a:r>
              <a:rPr lang="en-US" sz="2800" dirty="0"/>
              <a:t>. It is an extension of the finite automaton with an additional feature: a </a:t>
            </a:r>
            <a:r>
              <a:rPr lang="en-US" sz="2800" b="1" dirty="0"/>
              <a:t>stack</a:t>
            </a:r>
            <a:r>
              <a:rPr lang="en-US" sz="2800" dirty="0"/>
              <a:t>. The stack provides extra memory that allows the PDA to handle a broader class of languages than finite automata, including languages with nested or recursive structures (like balanced parentheses).</a:t>
            </a:r>
          </a:p>
        </p:txBody>
      </p:sp>
      <p:sp>
        <p:nvSpPr>
          <p:cNvPr id="4" name="TextBox 3"/>
          <p:cNvSpPr txBox="1"/>
          <p:nvPr/>
        </p:nvSpPr>
        <p:spPr>
          <a:xfrm>
            <a:off x="2935432" y="5299364"/>
            <a:ext cx="737754" cy="369332"/>
          </a:xfrm>
          <a:prstGeom prst="rect">
            <a:avLst/>
          </a:prstGeom>
          <a:noFill/>
          <a:ln>
            <a:solidFill>
              <a:schemeClr val="accent1"/>
            </a:solidFill>
          </a:ln>
        </p:spPr>
        <p:txBody>
          <a:bodyPr wrap="square" rtlCol="0">
            <a:spAutoFit/>
          </a:bodyPr>
          <a:lstStyle/>
          <a:p>
            <a:r>
              <a:rPr lang="en-US" dirty="0" smtClean="0"/>
              <a:t>FA</a:t>
            </a:r>
            <a:endParaRPr lang="en-US" dirty="0"/>
          </a:p>
        </p:txBody>
      </p:sp>
      <p:sp>
        <p:nvSpPr>
          <p:cNvPr id="5" name="TextBox 4"/>
          <p:cNvSpPr txBox="1"/>
          <p:nvPr/>
        </p:nvSpPr>
        <p:spPr>
          <a:xfrm>
            <a:off x="4104409" y="5299364"/>
            <a:ext cx="1745673" cy="369332"/>
          </a:xfrm>
          <a:prstGeom prst="rect">
            <a:avLst/>
          </a:prstGeom>
          <a:noFill/>
          <a:ln>
            <a:solidFill>
              <a:schemeClr val="accent1"/>
            </a:solidFill>
          </a:ln>
        </p:spPr>
        <p:txBody>
          <a:bodyPr wrap="square" rtlCol="0">
            <a:spAutoFit/>
          </a:bodyPr>
          <a:lstStyle/>
          <a:p>
            <a:r>
              <a:rPr lang="en-US" dirty="0" smtClean="0"/>
              <a:t>Memory/ Stack</a:t>
            </a:r>
            <a:endParaRPr lang="en-US" dirty="0"/>
          </a:p>
        </p:txBody>
      </p:sp>
      <p:sp>
        <p:nvSpPr>
          <p:cNvPr id="6" name="TextBox 5"/>
          <p:cNvSpPr txBox="1"/>
          <p:nvPr/>
        </p:nvSpPr>
        <p:spPr>
          <a:xfrm>
            <a:off x="3790084" y="5299364"/>
            <a:ext cx="197427" cy="369332"/>
          </a:xfrm>
          <a:prstGeom prst="rect">
            <a:avLst/>
          </a:prstGeom>
          <a:noFill/>
        </p:spPr>
        <p:txBody>
          <a:bodyPr wrap="square" rtlCol="0">
            <a:spAutoFit/>
          </a:bodyPr>
          <a:lstStyle/>
          <a:p>
            <a:r>
              <a:rPr lang="en-US" dirty="0" smtClean="0"/>
              <a:t>+</a:t>
            </a:r>
            <a:endParaRPr lang="en-US" dirty="0"/>
          </a:p>
        </p:txBody>
      </p:sp>
    </p:spTree>
    <p:extLst>
      <p:ext uri="{BB962C8B-B14F-4D97-AF65-F5344CB8AC3E}">
        <p14:creationId xmlns:p14="http://schemas.microsoft.com/office/powerpoint/2010/main" val="2829222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3227" y="785383"/>
            <a:ext cx="8915400" cy="2677656"/>
          </a:xfrm>
          <a:prstGeom prst="rect">
            <a:avLst/>
          </a:prstGeom>
          <a:ln>
            <a:solidFill>
              <a:schemeClr val="accent1"/>
            </a:solidFill>
          </a:ln>
        </p:spPr>
        <p:txBody>
          <a:bodyPr wrap="square">
            <a:spAutoFit/>
          </a:bodyPr>
          <a:lstStyle/>
          <a:p>
            <a:pPr algn="just"/>
            <a:r>
              <a:rPr lang="en-US" sz="2800" b="1" dirty="0"/>
              <a:t>Types of Pushdown Automata</a:t>
            </a:r>
          </a:p>
          <a:p>
            <a:pPr algn="just">
              <a:buFont typeface="+mj-lt"/>
              <a:buAutoNum type="arabicPeriod"/>
            </a:pPr>
            <a:r>
              <a:rPr lang="en-US" sz="2800" b="1" dirty="0"/>
              <a:t>Deterministic PDA (DPDA)</a:t>
            </a:r>
            <a:r>
              <a:rPr lang="en-US" sz="2800" dirty="0"/>
              <a:t>: A PDA with a unique transition for each state and input symbol combination.</a:t>
            </a:r>
          </a:p>
          <a:p>
            <a:pPr algn="just">
              <a:buFont typeface="+mj-lt"/>
              <a:buAutoNum type="arabicPeriod"/>
            </a:pPr>
            <a:r>
              <a:rPr lang="en-US" sz="2800" b="1" dirty="0"/>
              <a:t>Non-deterministic PDA (NPDA)</a:t>
            </a:r>
            <a:r>
              <a:rPr lang="en-US" sz="2800" dirty="0"/>
              <a:t>: A PDA that may have multiple possible transitions for a state and input symbol, allowing it to explore different computation paths.</a:t>
            </a:r>
          </a:p>
        </p:txBody>
      </p:sp>
    </p:spTree>
    <p:extLst>
      <p:ext uri="{BB962C8B-B14F-4D97-AF65-F5344CB8AC3E}">
        <p14:creationId xmlns:p14="http://schemas.microsoft.com/office/powerpoint/2010/main" val="24724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0037" y="319904"/>
            <a:ext cx="9096579" cy="5602913"/>
          </a:xfrm>
          <a:prstGeom prst="rect">
            <a:avLst/>
          </a:prstGeom>
        </p:spPr>
      </p:pic>
    </p:spTree>
    <p:extLst>
      <p:ext uri="{BB962C8B-B14F-4D97-AF65-F5344CB8AC3E}">
        <p14:creationId xmlns:p14="http://schemas.microsoft.com/office/powerpoint/2010/main" val="677914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4471" y="135081"/>
            <a:ext cx="7890410" cy="2036619"/>
          </a:xfrm>
          <a:prstGeom prst="rect">
            <a:avLst/>
          </a:prstGeom>
        </p:spPr>
      </p:pic>
      <p:pic>
        <p:nvPicPr>
          <p:cNvPr id="3" name="Picture 2"/>
          <p:cNvPicPr>
            <a:picLocks noChangeAspect="1"/>
          </p:cNvPicPr>
          <p:nvPr/>
        </p:nvPicPr>
        <p:blipFill>
          <a:blip r:embed="rId3"/>
          <a:stretch>
            <a:fillRect/>
          </a:stretch>
        </p:blipFill>
        <p:spPr>
          <a:xfrm>
            <a:off x="1641764" y="2254828"/>
            <a:ext cx="8707581" cy="4488872"/>
          </a:xfrm>
          <a:prstGeom prst="rect">
            <a:avLst/>
          </a:prstGeom>
        </p:spPr>
      </p:pic>
    </p:spTree>
    <p:extLst>
      <p:ext uri="{BB962C8B-B14F-4D97-AF65-F5344CB8AC3E}">
        <p14:creationId xmlns:p14="http://schemas.microsoft.com/office/powerpoint/2010/main" val="20829284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1762" y="397451"/>
            <a:ext cx="7959437" cy="1805421"/>
          </a:xfrm>
          <a:prstGeom prst="rect">
            <a:avLst/>
          </a:prstGeom>
          <a:ln>
            <a:solidFill>
              <a:schemeClr val="accent1"/>
            </a:solidFill>
          </a:ln>
        </p:spPr>
      </p:pic>
      <p:pic>
        <p:nvPicPr>
          <p:cNvPr id="3" name="Picture 2"/>
          <p:cNvPicPr>
            <a:picLocks noChangeAspect="1"/>
          </p:cNvPicPr>
          <p:nvPr/>
        </p:nvPicPr>
        <p:blipFill>
          <a:blip r:embed="rId3"/>
          <a:stretch>
            <a:fillRect/>
          </a:stretch>
        </p:blipFill>
        <p:spPr>
          <a:xfrm>
            <a:off x="2521376" y="2400299"/>
            <a:ext cx="6200208" cy="3823855"/>
          </a:xfrm>
          <a:prstGeom prst="rect">
            <a:avLst/>
          </a:prstGeom>
        </p:spPr>
      </p:pic>
    </p:spTree>
    <p:extLst>
      <p:ext uri="{BB962C8B-B14F-4D97-AF65-F5344CB8AC3E}">
        <p14:creationId xmlns:p14="http://schemas.microsoft.com/office/powerpoint/2010/main" val="4261321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9127" y="904009"/>
            <a:ext cx="4946073" cy="461665"/>
          </a:xfrm>
          <a:prstGeom prst="rect">
            <a:avLst/>
          </a:prstGeom>
          <a:noFill/>
        </p:spPr>
        <p:txBody>
          <a:bodyPr wrap="square" rtlCol="0">
            <a:spAutoFit/>
          </a:bodyPr>
          <a:lstStyle/>
          <a:p>
            <a:r>
              <a:rPr lang="en-US" sz="2400" b="1" dirty="0" smtClean="0"/>
              <a:t>Construct a PDA for L(</a:t>
            </a:r>
            <a:r>
              <a:rPr lang="en-US" sz="2400" b="1" dirty="0" err="1" smtClean="0"/>
              <a:t>O^n</a:t>
            </a:r>
            <a:r>
              <a:rPr lang="en-US" sz="2400" b="1" dirty="0" smtClean="0"/>
              <a:t> 1^n) |n&gt; 1</a:t>
            </a:r>
            <a:endParaRPr lang="en-US" sz="2400" b="1" dirty="0"/>
          </a:p>
        </p:txBody>
      </p:sp>
    </p:spTree>
    <p:extLst>
      <p:ext uri="{BB962C8B-B14F-4D97-AF65-F5344CB8AC3E}">
        <p14:creationId xmlns:p14="http://schemas.microsoft.com/office/powerpoint/2010/main" val="919157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614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10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90109" y="446810"/>
            <a:ext cx="4769426" cy="707886"/>
          </a:xfrm>
          <a:prstGeom prst="rect">
            <a:avLst/>
          </a:prstGeom>
          <a:solidFill>
            <a:schemeClr val="accent2"/>
          </a:solidFill>
        </p:spPr>
        <p:txBody>
          <a:bodyPr wrap="square" rtlCol="0">
            <a:spAutoFit/>
          </a:bodyPr>
          <a:lstStyle/>
          <a:p>
            <a:pPr algn="r"/>
            <a:r>
              <a:rPr lang="en-US" sz="4000" b="1" u="sng" dirty="0" smtClean="0"/>
              <a:t>REGULAR GRAMMER</a:t>
            </a:r>
            <a:endParaRPr lang="en-US" sz="4000" b="1" u="sng" dirty="0"/>
          </a:p>
        </p:txBody>
      </p:sp>
      <p:sp>
        <p:nvSpPr>
          <p:cNvPr id="3" name="Rectangle 2"/>
          <p:cNvSpPr/>
          <p:nvPr/>
        </p:nvSpPr>
        <p:spPr>
          <a:xfrm>
            <a:off x="533400" y="1346766"/>
            <a:ext cx="10325099" cy="5324535"/>
          </a:xfrm>
          <a:prstGeom prst="rect">
            <a:avLst/>
          </a:prstGeom>
          <a:ln>
            <a:solidFill>
              <a:schemeClr val="tx1"/>
            </a:solidFill>
          </a:ln>
        </p:spPr>
        <p:txBody>
          <a:bodyPr wrap="square">
            <a:spAutoFit/>
          </a:bodyPr>
          <a:lstStyle/>
          <a:p>
            <a:pPr algn="just"/>
            <a:r>
              <a:rPr lang="en-US" sz="2800" b="1" dirty="0"/>
              <a:t>A Regular Grammar is a formal grammar that is used to generate regular languages. It is a subset of context-free grammars and consists of rules that have specific constraints. Regular grammars are closely related to </a:t>
            </a:r>
            <a:r>
              <a:rPr lang="en-US" sz="3200" b="1" dirty="0"/>
              <a:t>Regular</a:t>
            </a:r>
            <a:r>
              <a:rPr lang="en-US" sz="2800" b="1" dirty="0"/>
              <a:t> Expressions and Finite Automata, making them useful for defining patterns in lexical analysis, programming languages, and text processing.</a:t>
            </a:r>
          </a:p>
          <a:p>
            <a:pPr algn="just"/>
            <a:endParaRPr lang="en-US" sz="2800" b="1" dirty="0"/>
          </a:p>
          <a:p>
            <a:pPr algn="just"/>
            <a:r>
              <a:rPr lang="en-US" sz="2800" b="1" dirty="0"/>
              <a:t>Types of Regular Grammars</a:t>
            </a:r>
          </a:p>
          <a:p>
            <a:pPr algn="just"/>
            <a:r>
              <a:rPr lang="en-US" sz="2800" b="1" dirty="0"/>
              <a:t>There are two main types of regular grammars:</a:t>
            </a:r>
          </a:p>
          <a:p>
            <a:pPr algn="just"/>
            <a:endParaRPr lang="en-US" sz="2800" b="1" dirty="0"/>
          </a:p>
          <a:p>
            <a:pPr marL="342900" indent="-342900" algn="just">
              <a:buFont typeface="+mj-lt"/>
              <a:buAutoNum type="arabicPeriod"/>
            </a:pPr>
            <a:r>
              <a:rPr lang="en-US" sz="2800" b="1" dirty="0"/>
              <a:t>Right-Linear Grammar</a:t>
            </a:r>
          </a:p>
          <a:p>
            <a:pPr marL="342900" indent="-342900" algn="just">
              <a:buFont typeface="+mj-lt"/>
              <a:buAutoNum type="arabicPeriod"/>
            </a:pPr>
            <a:r>
              <a:rPr lang="en-US" sz="2800" b="1" dirty="0"/>
              <a:t>Left-Linear Grammar</a:t>
            </a:r>
          </a:p>
        </p:txBody>
      </p:sp>
    </p:spTree>
    <p:extLst>
      <p:ext uri="{BB962C8B-B14F-4D97-AF65-F5344CB8AC3E}">
        <p14:creationId xmlns:p14="http://schemas.microsoft.com/office/powerpoint/2010/main" val="2173448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0663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288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334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4346" y="460123"/>
            <a:ext cx="10054935" cy="5262979"/>
          </a:xfrm>
          <a:prstGeom prst="rect">
            <a:avLst/>
          </a:prstGeom>
          <a:ln>
            <a:solidFill>
              <a:schemeClr val="tx1"/>
            </a:solidFill>
          </a:ln>
        </p:spPr>
        <p:txBody>
          <a:bodyPr wrap="square">
            <a:spAutoFit/>
          </a:bodyPr>
          <a:lstStyle/>
          <a:p>
            <a:r>
              <a:rPr lang="en-US" sz="2800" dirty="0"/>
              <a:t>1. Right-Linear Grammar</a:t>
            </a:r>
          </a:p>
          <a:p>
            <a:r>
              <a:rPr lang="en-US" sz="2800" dirty="0"/>
              <a:t>In a Right-Linear Grammar, each production rule must satisfy one of the following forms:</a:t>
            </a:r>
          </a:p>
          <a:p>
            <a:endParaRPr lang="en-US" sz="2800" dirty="0"/>
          </a:p>
          <a:p>
            <a:r>
              <a:rPr lang="en-US" sz="2800" dirty="0"/>
              <a:t>A → </a:t>
            </a:r>
            <a:r>
              <a:rPr lang="en-US" sz="2800" dirty="0" err="1"/>
              <a:t>aB</a:t>
            </a:r>
            <a:endParaRPr lang="en-US" sz="2800" dirty="0"/>
          </a:p>
          <a:p>
            <a:r>
              <a:rPr lang="en-US" sz="2800" dirty="0"/>
              <a:t>A → a</a:t>
            </a:r>
          </a:p>
          <a:p>
            <a:r>
              <a:rPr lang="en-US" sz="2800" dirty="0"/>
              <a:t>A → ε</a:t>
            </a:r>
          </a:p>
          <a:p>
            <a:r>
              <a:rPr lang="en-US" sz="2800" dirty="0"/>
              <a:t>Where:</a:t>
            </a:r>
          </a:p>
          <a:p>
            <a:endParaRPr lang="en-US" sz="2800" dirty="0"/>
          </a:p>
          <a:p>
            <a:pPr marL="285750" indent="-285750">
              <a:buFont typeface="Arial" panose="020B0604020202020204" pitchFamily="34" charset="0"/>
              <a:buChar char="•"/>
            </a:pPr>
            <a:r>
              <a:rPr lang="en-US" sz="2800" dirty="0"/>
              <a:t>A and B are non-terminal symbols.</a:t>
            </a:r>
          </a:p>
          <a:p>
            <a:pPr marL="285750" indent="-285750">
              <a:buFont typeface="Arial" panose="020B0604020202020204" pitchFamily="34" charset="0"/>
              <a:buChar char="•"/>
            </a:pPr>
            <a:r>
              <a:rPr lang="en-US" sz="2800" dirty="0"/>
              <a:t>a is a terminal symbol.</a:t>
            </a:r>
          </a:p>
          <a:p>
            <a:pPr marL="285750" indent="-285750">
              <a:buFont typeface="Arial" panose="020B0604020202020204" pitchFamily="34" charset="0"/>
              <a:buChar char="•"/>
            </a:pPr>
            <a:r>
              <a:rPr lang="en-US" sz="2800" dirty="0"/>
              <a:t>ε is the empty string (used to denote termination or end of string).</a:t>
            </a:r>
          </a:p>
        </p:txBody>
      </p:sp>
    </p:spTree>
    <p:extLst>
      <p:ext uri="{BB962C8B-B14F-4D97-AF65-F5344CB8AC3E}">
        <p14:creationId xmlns:p14="http://schemas.microsoft.com/office/powerpoint/2010/main" val="92221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8310" y="224549"/>
            <a:ext cx="10027226" cy="6001643"/>
          </a:xfrm>
          <a:prstGeom prst="rect">
            <a:avLst/>
          </a:prstGeom>
          <a:ln>
            <a:solidFill>
              <a:schemeClr val="tx1"/>
            </a:solidFill>
          </a:ln>
        </p:spPr>
        <p:txBody>
          <a:bodyPr wrap="square">
            <a:spAutoFit/>
          </a:bodyPr>
          <a:lstStyle/>
          <a:p>
            <a:pPr algn="just"/>
            <a:r>
              <a:rPr lang="en-US" sz="3200" b="1" dirty="0"/>
              <a:t>2. Left-Linear Grammar</a:t>
            </a:r>
          </a:p>
          <a:p>
            <a:pPr algn="just"/>
            <a:r>
              <a:rPr lang="en-US" sz="3200" b="1" dirty="0"/>
              <a:t>In a Left-Linear Grammar, each production rule must satisfy one of the following forms:</a:t>
            </a:r>
          </a:p>
          <a:p>
            <a:pPr algn="just"/>
            <a:endParaRPr lang="en-US" sz="3200" b="1" dirty="0"/>
          </a:p>
          <a:p>
            <a:pPr algn="just"/>
            <a:r>
              <a:rPr lang="en-US" sz="3200" b="1" dirty="0"/>
              <a:t>A → Ba</a:t>
            </a:r>
          </a:p>
          <a:p>
            <a:pPr algn="just"/>
            <a:r>
              <a:rPr lang="en-US" sz="3200" b="1" dirty="0"/>
              <a:t>A → a</a:t>
            </a:r>
          </a:p>
          <a:p>
            <a:pPr algn="just"/>
            <a:r>
              <a:rPr lang="en-US" sz="3200" b="1" dirty="0"/>
              <a:t>A → ε</a:t>
            </a:r>
          </a:p>
          <a:p>
            <a:pPr algn="just"/>
            <a:r>
              <a:rPr lang="en-US" sz="3200" b="1" dirty="0"/>
              <a:t>Where:</a:t>
            </a:r>
          </a:p>
          <a:p>
            <a:pPr algn="just"/>
            <a:endParaRPr lang="en-US" sz="3200" b="1" dirty="0"/>
          </a:p>
          <a:p>
            <a:pPr marL="457200" indent="-457200" algn="just">
              <a:buFont typeface="Arial" panose="020B0604020202020204" pitchFamily="34" charset="0"/>
              <a:buChar char="•"/>
            </a:pPr>
            <a:r>
              <a:rPr lang="en-US" sz="3200" b="1" dirty="0"/>
              <a:t>A and B are non-terminal symbols.</a:t>
            </a:r>
          </a:p>
          <a:p>
            <a:pPr marL="457200" indent="-457200" algn="just">
              <a:buFont typeface="Arial" panose="020B0604020202020204" pitchFamily="34" charset="0"/>
              <a:buChar char="•"/>
            </a:pPr>
            <a:r>
              <a:rPr lang="en-US" sz="3200" b="1" dirty="0"/>
              <a:t>a is a terminal symbol.</a:t>
            </a:r>
          </a:p>
          <a:p>
            <a:pPr marL="457200" indent="-457200" algn="just">
              <a:buFont typeface="Arial" panose="020B0604020202020204" pitchFamily="34" charset="0"/>
              <a:buChar char="•"/>
            </a:pPr>
            <a:r>
              <a:rPr lang="en-US" sz="3200" b="1" dirty="0"/>
              <a:t>ε is the empty string.</a:t>
            </a:r>
          </a:p>
        </p:txBody>
      </p:sp>
    </p:spTree>
    <p:extLst>
      <p:ext uri="{BB962C8B-B14F-4D97-AF65-F5344CB8AC3E}">
        <p14:creationId xmlns:p14="http://schemas.microsoft.com/office/powerpoint/2010/main" val="2537214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1982</Words>
  <Application>Microsoft Office PowerPoint</Application>
  <PresentationFormat>Widescreen</PresentationFormat>
  <Paragraphs>153</Paragraphs>
  <Slides>72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0" baseType="lpstr">
      <vt:lpstr>Arial</vt:lpstr>
      <vt:lpstr>Calibri</vt:lpstr>
      <vt:lpstr>Calibri Light</vt:lpstr>
      <vt:lpstr>Cambria</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Shreyas Rajendra Hole 20PHD7078</dc:creator>
  <cp:lastModifiedBy>shreyas</cp:lastModifiedBy>
  <cp:revision>62</cp:revision>
  <dcterms:created xsi:type="dcterms:W3CDTF">2024-10-23T16:38:15Z</dcterms:created>
  <dcterms:modified xsi:type="dcterms:W3CDTF">2024-11-20T09:15:33Z</dcterms:modified>
</cp:coreProperties>
</file>